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handoutMasterIdLst>
    <p:handoutMasterId r:id="rId42"/>
  </p:handoutMasterIdLst>
  <p:sldIdLst>
    <p:sldId id="256" r:id="rId2"/>
    <p:sldId id="272" r:id="rId3"/>
    <p:sldId id="279" r:id="rId4"/>
    <p:sldId id="287" r:id="rId5"/>
    <p:sldId id="288" r:id="rId6"/>
    <p:sldId id="289" r:id="rId7"/>
    <p:sldId id="290" r:id="rId8"/>
    <p:sldId id="291" r:id="rId9"/>
    <p:sldId id="292" r:id="rId10"/>
    <p:sldId id="274" r:id="rId11"/>
    <p:sldId id="270" r:id="rId12"/>
    <p:sldId id="269" r:id="rId13"/>
    <p:sldId id="267" r:id="rId14"/>
    <p:sldId id="262" r:id="rId15"/>
    <p:sldId id="275" r:id="rId16"/>
    <p:sldId id="276"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277" r:id="rId30"/>
    <p:sldId id="278" r:id="rId31"/>
    <p:sldId id="280" r:id="rId32"/>
    <p:sldId id="283" r:id="rId33"/>
    <p:sldId id="284" r:id="rId34"/>
    <p:sldId id="285" r:id="rId35"/>
    <p:sldId id="286" r:id="rId36"/>
    <p:sldId id="281" r:id="rId37"/>
    <p:sldId id="282" r:id="rId38"/>
    <p:sldId id="271" r:id="rId39"/>
    <p:sldId id="264" r:id="rId40"/>
  </p:sldIdLst>
  <p:sldSz cx="9144000" cy="6858000" type="screen4x3"/>
  <p:notesSz cx="6807200" cy="9939338"/>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8" autoAdjust="0"/>
    <p:restoredTop sz="73957" autoAdjust="0"/>
  </p:normalViewPr>
  <p:slideViewPr>
    <p:cSldViewPr>
      <p:cViewPr>
        <p:scale>
          <a:sx n="53" d="100"/>
          <a:sy n="53" d="100"/>
        </p:scale>
        <p:origin x="-2574" y="-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sz="quarter" idx="1"/>
          </p:nvPr>
        </p:nvSpPr>
        <p:spPr>
          <a:xfrm>
            <a:off x="3855839" y="0"/>
            <a:ext cx="2949786" cy="496967"/>
          </a:xfrm>
          <a:prstGeom prst="rect">
            <a:avLst/>
          </a:prstGeom>
        </p:spPr>
        <p:txBody>
          <a:bodyPr vert="horz" lIns="91559" tIns="45779" rIns="91559" bIns="45779" rtlCol="0"/>
          <a:lstStyle>
            <a:lvl1pPr algn="r">
              <a:defRPr sz="1200"/>
            </a:lvl1pPr>
          </a:lstStyle>
          <a:p>
            <a:fld id="{6E0EDEEB-B9D5-4067-9C38-03E16A97E409}" type="datetimeFigureOut">
              <a:rPr lang="en-AU" smtClean="0"/>
              <a:t>24/03/2016</a:t>
            </a:fld>
            <a:endParaRPr lang="en-AU"/>
          </a:p>
        </p:txBody>
      </p:sp>
      <p:sp>
        <p:nvSpPr>
          <p:cNvPr id="4" name="Footer Placeholder 3"/>
          <p:cNvSpPr>
            <a:spLocks noGrp="1"/>
          </p:cNvSpPr>
          <p:nvPr>
            <p:ph type="ftr" sz="quarter" idx="2"/>
          </p:nvPr>
        </p:nvSpPr>
        <p:spPr>
          <a:xfrm>
            <a:off x="1" y="9440646"/>
            <a:ext cx="2949786" cy="496967"/>
          </a:xfrm>
          <a:prstGeom prst="rect">
            <a:avLst/>
          </a:prstGeom>
        </p:spPr>
        <p:txBody>
          <a:bodyPr vert="horz" lIns="91559" tIns="45779" rIns="91559" bIns="45779"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6"/>
            <a:ext cx="2949786" cy="496967"/>
          </a:xfrm>
          <a:prstGeom prst="rect">
            <a:avLst/>
          </a:prstGeom>
        </p:spPr>
        <p:txBody>
          <a:bodyPr vert="horz" lIns="91559" tIns="45779" rIns="91559" bIns="45779" rtlCol="0" anchor="b"/>
          <a:lstStyle>
            <a:lvl1pPr algn="r">
              <a:defRPr sz="1200"/>
            </a:lvl1pPr>
          </a:lstStyle>
          <a:p>
            <a:fld id="{7E240DED-FE55-4C3B-AADA-2C6D5FE95A4B}" type="slidenum">
              <a:rPr lang="en-AU" smtClean="0"/>
              <a:t>‹#›</a:t>
            </a:fld>
            <a:endParaRPr lang="en-AU"/>
          </a:p>
        </p:txBody>
      </p:sp>
    </p:spTree>
    <p:extLst>
      <p:ext uri="{BB962C8B-B14F-4D97-AF65-F5344CB8AC3E}">
        <p14:creationId xmlns:p14="http://schemas.microsoft.com/office/powerpoint/2010/main" val="143245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idx="1"/>
          </p:nvPr>
        </p:nvSpPr>
        <p:spPr>
          <a:xfrm>
            <a:off x="3855839" y="0"/>
            <a:ext cx="2949786" cy="496967"/>
          </a:xfrm>
          <a:prstGeom prst="rect">
            <a:avLst/>
          </a:prstGeom>
        </p:spPr>
        <p:txBody>
          <a:bodyPr vert="horz" lIns="91559" tIns="45779" rIns="91559" bIns="45779" rtlCol="0"/>
          <a:lstStyle>
            <a:lvl1pPr algn="r">
              <a:defRPr sz="1200"/>
            </a:lvl1pPr>
          </a:lstStyle>
          <a:p>
            <a:fld id="{25DFABB7-BA9B-417C-9991-97EE8026EBC6}" type="datetimeFigureOut">
              <a:rPr lang="en-AU" smtClean="0"/>
              <a:pPr/>
              <a:t>24/03/2016</a:t>
            </a:fld>
            <a:endParaRPr lang="en-AU"/>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9" tIns="45779" rIns="91559" bIns="45779" rtlCol="0" anchor="ctr"/>
          <a:lstStyle/>
          <a:p>
            <a:endParaRPr lang="en-AU"/>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559" tIns="45779" rIns="91559" bIns="457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a:defRPr sz="1200"/>
            </a:lvl1pPr>
          </a:lstStyle>
          <a:p>
            <a:fld id="{B70E076B-4B25-4190-9A9A-F62AA238D45B}" type="slidenum">
              <a:rPr lang="en-AU" smtClean="0"/>
              <a:pPr/>
              <a:t>‹#›</a:t>
            </a:fld>
            <a:endParaRPr lang="en-AU"/>
          </a:p>
        </p:txBody>
      </p:sp>
    </p:spTree>
    <p:extLst>
      <p:ext uri="{BB962C8B-B14F-4D97-AF65-F5344CB8AC3E}">
        <p14:creationId xmlns:p14="http://schemas.microsoft.com/office/powerpoint/2010/main" val="12083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boardofstudies.nsw.edu.au/hsc-results/getting.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SC</a:t>
            </a:r>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36</a:t>
            </a:fld>
            <a:endParaRPr lang="en-AU"/>
          </a:p>
        </p:txBody>
      </p:sp>
    </p:spTree>
    <p:extLst>
      <p:ext uri="{BB962C8B-B14F-4D97-AF65-F5344CB8AC3E}">
        <p14:creationId xmlns:p14="http://schemas.microsoft.com/office/powerpoint/2010/main" val="332834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37</a:t>
            </a:fld>
            <a:endParaRPr lang="en-AU"/>
          </a:p>
        </p:txBody>
      </p:sp>
    </p:spTree>
    <p:extLst>
      <p:ext uri="{BB962C8B-B14F-4D97-AF65-F5344CB8AC3E}">
        <p14:creationId xmlns:p14="http://schemas.microsoft.com/office/powerpoint/2010/main" val="20303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Newsletter</a:t>
            </a:r>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38</a:t>
            </a:fld>
            <a:endParaRPr lang="en-AU"/>
          </a:p>
        </p:txBody>
      </p:sp>
    </p:spTree>
    <p:extLst>
      <p:ext uri="{BB962C8B-B14F-4D97-AF65-F5344CB8AC3E}">
        <p14:creationId xmlns:p14="http://schemas.microsoft.com/office/powerpoint/2010/main" val="403355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r>
              <a:rPr lang="en-AU" dirty="0" smtClean="0"/>
              <a:t>Be active – actively study – verbalise, visualise</a:t>
            </a:r>
          </a:p>
          <a:p>
            <a:r>
              <a:rPr lang="en-AU" dirty="0" smtClean="0"/>
              <a:t>Maintenance – food water and sleep</a:t>
            </a:r>
          </a:p>
          <a:p>
            <a:r>
              <a:rPr lang="en-AU" dirty="0" smtClean="0"/>
              <a:t>Fuel efficient – make a plan and don’t waste time</a:t>
            </a:r>
          </a:p>
          <a:p>
            <a:r>
              <a:rPr lang="en-AU" dirty="0" smtClean="0"/>
              <a:t>Hard work – what you put in – you get out.</a:t>
            </a:r>
          </a:p>
          <a:p>
            <a:endParaRPr lang="en-AU" dirty="0" smtClean="0"/>
          </a:p>
          <a:p>
            <a:r>
              <a:rPr lang="en-AU" dirty="0" smtClean="0"/>
              <a:t>Make a plan – a place to study, a time to study, </a:t>
            </a:r>
            <a:r>
              <a:rPr lang="en-AU" b="1" dirty="0" smtClean="0"/>
              <a:t>keep up to date!!!!!</a:t>
            </a:r>
            <a:endParaRPr lang="en-AU" b="1"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39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Links to JD </a:t>
            </a:r>
            <a:r>
              <a:rPr lang="en-AU" smtClean="0"/>
              <a:t>ppt</a:t>
            </a:r>
            <a:endParaRPr lang="en-AU"/>
          </a:p>
        </p:txBody>
      </p:sp>
      <p:sp>
        <p:nvSpPr>
          <p:cNvPr id="4" name="Slide Number Placeholder 3"/>
          <p:cNvSpPr>
            <a:spLocks noGrp="1"/>
          </p:cNvSpPr>
          <p:nvPr>
            <p:ph type="sldNum" sz="quarter" idx="10"/>
          </p:nvPr>
        </p:nvSpPr>
        <p:spPr/>
        <p:txBody>
          <a:bodyPr/>
          <a:lstStyle/>
          <a:p>
            <a:fld id="{B70E076B-4B25-4190-9A9A-F62AA238D45B}" type="slidenum">
              <a:rPr lang="en-AU" smtClean="0"/>
              <a:pPr/>
              <a:t>3</a:t>
            </a:fld>
            <a:endParaRPr lang="en-AU"/>
          </a:p>
        </p:txBody>
      </p:sp>
    </p:spTree>
    <p:extLst>
      <p:ext uri="{BB962C8B-B14F-4D97-AF65-F5344CB8AC3E}">
        <p14:creationId xmlns:p14="http://schemas.microsoft.com/office/powerpoint/2010/main" val="120144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AU" dirty="0" smtClean="0"/>
              <a:t>The Higher School Certificate (HSC) is the highest award in secondary education in New South Wales. To be eligible for the award, students must complete Years 11 and 12, satisfy HSC course requirements and sit for the </a:t>
            </a:r>
            <a:r>
              <a:rPr lang="en-AU" dirty="0" err="1" smtClean="0"/>
              <a:t>statewide</a:t>
            </a:r>
            <a:r>
              <a:rPr lang="en-AU" dirty="0" smtClean="0"/>
              <a:t> HSC examinations.</a:t>
            </a:r>
          </a:p>
          <a:p>
            <a:r>
              <a:rPr lang="en-AU" dirty="0" smtClean="0"/>
              <a:t>Complete 12 units = </a:t>
            </a:r>
            <a:r>
              <a:rPr lang="en-AU" dirty="0" err="1" smtClean="0"/>
              <a:t>yr</a:t>
            </a:r>
            <a:r>
              <a:rPr lang="en-AU" dirty="0" smtClean="0"/>
              <a:t> 11</a:t>
            </a:r>
          </a:p>
          <a:p>
            <a:r>
              <a:rPr lang="en-AU" dirty="0" smtClean="0"/>
              <a:t>Complete 10 units </a:t>
            </a:r>
            <a:r>
              <a:rPr lang="en-AU" dirty="0" err="1" smtClean="0"/>
              <a:t>Yr</a:t>
            </a:r>
            <a:r>
              <a:rPr lang="en-AU" dirty="0" smtClean="0"/>
              <a:t> 12</a:t>
            </a:r>
          </a:p>
          <a:p>
            <a:r>
              <a:rPr lang="en-AU" dirty="0" smtClean="0"/>
              <a:t>TIMETABLES</a:t>
            </a:r>
          </a:p>
          <a:p>
            <a:r>
              <a:rPr lang="en-AU" sz="2400" dirty="0" smtClean="0">
                <a:solidFill>
                  <a:schemeClr val="tx1"/>
                </a:solidFill>
              </a:rPr>
              <a:t>Term1 – </a:t>
            </a:r>
            <a:r>
              <a:rPr lang="en-AU" dirty="0" smtClean="0">
                <a:solidFill>
                  <a:schemeClr val="tx1"/>
                </a:solidFill>
              </a:rPr>
              <a:t>Half yearly exams</a:t>
            </a:r>
          </a:p>
          <a:p>
            <a:r>
              <a:rPr lang="en-AU" sz="2400" dirty="0" smtClean="0">
                <a:solidFill>
                  <a:schemeClr val="accent1">
                    <a:lumMod val="75000"/>
                  </a:schemeClr>
                </a:solidFill>
              </a:rPr>
              <a:t>Term 2 – </a:t>
            </a:r>
            <a:r>
              <a:rPr lang="en-AU" dirty="0" smtClean="0">
                <a:solidFill>
                  <a:schemeClr val="accent1">
                    <a:lumMod val="75000"/>
                  </a:schemeClr>
                </a:solidFill>
              </a:rPr>
              <a:t>exam timetables</a:t>
            </a:r>
          </a:p>
          <a:p>
            <a:r>
              <a:rPr lang="en-AU" sz="2400" dirty="0" smtClean="0">
                <a:solidFill>
                  <a:schemeClr val="tx1"/>
                </a:solidFill>
              </a:rPr>
              <a:t>Term 3 – </a:t>
            </a:r>
            <a:r>
              <a:rPr lang="en-AU" dirty="0" smtClean="0">
                <a:solidFill>
                  <a:schemeClr val="tx1"/>
                </a:solidFill>
              </a:rPr>
              <a:t>Trials</a:t>
            </a:r>
          </a:p>
          <a:p>
            <a:r>
              <a:rPr lang="en-AU" sz="2400" dirty="0" smtClean="0">
                <a:solidFill>
                  <a:schemeClr val="accent1">
                    <a:lumMod val="75000"/>
                  </a:schemeClr>
                </a:solidFill>
              </a:rPr>
              <a:t>Term4 – </a:t>
            </a:r>
            <a:r>
              <a:rPr lang="en-AU" dirty="0" smtClean="0">
                <a:solidFill>
                  <a:schemeClr val="accent1">
                    <a:lumMod val="75000"/>
                  </a:schemeClr>
                </a:solidFill>
              </a:rPr>
              <a:t>13 OCT 2016 – 4 NOV 2016 external exams</a:t>
            </a:r>
          </a:p>
          <a:p>
            <a:r>
              <a:rPr lang="en-AU" dirty="0" smtClean="0"/>
              <a:t>15 December 2016 </a:t>
            </a:r>
            <a:r>
              <a:rPr lang="en-AU" dirty="0" smtClean="0">
                <a:hlinkClick r:id="rId3"/>
              </a:rPr>
              <a:t>HSC results</a:t>
            </a:r>
            <a:r>
              <a:rPr lang="en-AU" dirty="0" smtClean="0"/>
              <a:t> released</a:t>
            </a:r>
          </a:p>
          <a:p>
            <a:endParaRPr lang="en-AU" dirty="0" smtClean="0">
              <a:solidFill>
                <a:schemeClr val="accent1">
                  <a:lumMod val="75000"/>
                </a:schemeClr>
              </a:solidFill>
            </a:endParaRPr>
          </a:p>
          <a:p>
            <a:endParaRPr lang="en-AU" dirty="0" smtClean="0"/>
          </a:p>
          <a:p>
            <a:r>
              <a:rPr lang="en-AU" b="1" dirty="0" smtClean="0"/>
              <a:t>PIN </a:t>
            </a:r>
          </a:p>
          <a:p>
            <a:r>
              <a:rPr lang="en-AU" dirty="0" smtClean="0"/>
              <a:t>Sent via email or posted. There is also a phone number to call.</a:t>
            </a:r>
          </a:p>
          <a:p>
            <a:r>
              <a:rPr lang="en-AU" dirty="0" smtClean="0"/>
              <a:t>Check you are enrolled in the correct courses</a:t>
            </a:r>
          </a:p>
          <a:p>
            <a:r>
              <a:rPr lang="en-AU" dirty="0" smtClean="0"/>
              <a:t>See your personal HSC exam timetable </a:t>
            </a:r>
            <a:r>
              <a:rPr lang="en-AU" b="1" dirty="0" smtClean="0"/>
              <a:t>Students Online</a:t>
            </a:r>
          </a:p>
          <a:p>
            <a:r>
              <a:rPr lang="en-AU" dirty="0" smtClean="0"/>
              <a:t>See your results including HSC results (from</a:t>
            </a:r>
            <a:r>
              <a:rPr lang="en-AU" b="1" dirty="0" smtClean="0">
                <a:solidFill>
                  <a:schemeClr val="accent1">
                    <a:lumMod val="60000"/>
                    <a:lumOff val="40000"/>
                  </a:schemeClr>
                </a:solidFill>
              </a:rPr>
              <a:t> 15 December 2016</a:t>
            </a:r>
            <a:r>
              <a:rPr lang="en-AU" dirty="0" smtClean="0"/>
              <a:t>)</a:t>
            </a:r>
          </a:p>
          <a:p>
            <a:r>
              <a:rPr lang="en-AU" dirty="0" smtClean="0"/>
              <a:t>Change your PIN</a:t>
            </a:r>
          </a:p>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10</a:t>
            </a:fld>
            <a:endParaRPr lang="en-AU"/>
          </a:p>
        </p:txBody>
      </p:sp>
    </p:spTree>
    <p:extLst>
      <p:ext uri="{BB962C8B-B14F-4D97-AF65-F5344CB8AC3E}">
        <p14:creationId xmlns:p14="http://schemas.microsoft.com/office/powerpoint/2010/main" val="161391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Equipment for specific HSC exams</a:t>
            </a:r>
          </a:p>
          <a:p>
            <a:r>
              <a:rPr lang="en-AU" dirty="0" smtClean="0"/>
              <a:t>This list details specific equipment that students are expected to provide for particular examinations. Only those examinations that require specific equipment are listed.</a:t>
            </a:r>
          </a:p>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12</a:t>
            </a:fld>
            <a:endParaRPr lang="en-AU"/>
          </a:p>
        </p:txBody>
      </p:sp>
    </p:spTree>
    <p:extLst>
      <p:ext uri="{BB962C8B-B14F-4D97-AF65-F5344CB8AC3E}">
        <p14:creationId xmlns:p14="http://schemas.microsoft.com/office/powerpoint/2010/main" val="79515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13</a:t>
            </a:fld>
            <a:endParaRPr lang="en-AU"/>
          </a:p>
        </p:txBody>
      </p:sp>
    </p:spTree>
    <p:extLst>
      <p:ext uri="{BB962C8B-B14F-4D97-AF65-F5344CB8AC3E}">
        <p14:creationId xmlns:p14="http://schemas.microsoft.com/office/powerpoint/2010/main" val="79515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Be on time – plan your time. Be efficient – make a plan and don’t waste time</a:t>
            </a:r>
          </a:p>
          <a:p>
            <a:r>
              <a:rPr lang="en-AU" dirty="0" smtClean="0"/>
              <a:t>Be prepared – Be active – actively study – verbalise, visualise. Look after yourself  – food water and sleep</a:t>
            </a:r>
          </a:p>
          <a:p>
            <a:endParaRPr lang="en-AU" dirty="0" smtClean="0"/>
          </a:p>
          <a:p>
            <a:r>
              <a:rPr lang="en-AU" dirty="0" smtClean="0"/>
              <a:t>Listen – instruction, guides, hints .....</a:t>
            </a:r>
            <a:endParaRPr lang="en-AU" b="1"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14</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Melinda –</a:t>
            </a:r>
            <a:r>
              <a:rPr lang="en-AU" baseline="0" dirty="0" smtClean="0"/>
              <a:t> </a:t>
            </a:r>
            <a:r>
              <a:rPr lang="en-AU" dirty="0" err="1" smtClean="0"/>
              <a:t>Ekuba</a:t>
            </a:r>
            <a:r>
              <a:rPr lang="en-AU" dirty="0" smtClean="0"/>
              <a:t>: what is </a:t>
            </a:r>
            <a:r>
              <a:rPr lang="en-AU" dirty="0" err="1" smtClean="0"/>
              <a:t>Ekuba</a:t>
            </a:r>
            <a:r>
              <a:rPr lang="en-AU" dirty="0" smtClean="0"/>
              <a:t>? ‘</a:t>
            </a:r>
            <a:r>
              <a:rPr lang="en-AU" dirty="0" err="1" smtClean="0"/>
              <a:t>Ekuba</a:t>
            </a:r>
            <a:r>
              <a:rPr lang="en-AU" dirty="0" smtClean="0"/>
              <a:t>’ means ‘farewell’ or ‘goodbye’ in the ancient Aboriginal language of </a:t>
            </a:r>
            <a:r>
              <a:rPr lang="en-AU" dirty="0" err="1" smtClean="0"/>
              <a:t>Kutthung</a:t>
            </a:r>
            <a:r>
              <a:rPr lang="en-AU" dirty="0" smtClean="0"/>
              <a:t>. The annual </a:t>
            </a:r>
            <a:r>
              <a:rPr lang="en-AU" dirty="0" err="1" smtClean="0"/>
              <a:t>Ekuba</a:t>
            </a:r>
            <a:r>
              <a:rPr lang="en-AU" dirty="0" smtClean="0"/>
              <a:t> dinner, held since 1992 in the Kerrabee Hall, is now a long-held tradition at Killara High School and a much anticipated event for Year 12 students and their families, organised by the parents of year</a:t>
            </a:r>
            <a:r>
              <a:rPr lang="en-AU" baseline="0" dirty="0" smtClean="0"/>
              <a:t> 11 2016</a:t>
            </a:r>
            <a:r>
              <a:rPr lang="en-AU" dirty="0" smtClean="0"/>
              <a:t>. This year, it will be held on Thursday 22 September 2016 when Killara High will officially say ‘</a:t>
            </a:r>
            <a:r>
              <a:rPr lang="en-AU" dirty="0" err="1" smtClean="0"/>
              <a:t>Ekuba</a:t>
            </a:r>
            <a:r>
              <a:rPr lang="en-AU" dirty="0" smtClean="0"/>
              <a:t>’ to our 2016 Year 12 class before the final rigours of study and exams. All Year 12 students and their parents/caregivers are invited to a delicious, professionally catered sit-down dinner which will be part of a memorable evening of celebrations, presentations and reflections from staff, parents and students. The ticket limit per student is a maximum</a:t>
            </a:r>
            <a:r>
              <a:rPr lang="en-AU" baseline="0" dirty="0" smtClean="0"/>
              <a:t> of 3 tickets, one for the student and they can invite up to two guests. When booking you will have the opportunity to nominate a couple of other students/families you would like to sit near and the caterers will cater for any dietary requirements.</a:t>
            </a:r>
            <a:endParaRPr lang="en-AU" dirty="0" smtClean="0"/>
          </a:p>
          <a:p>
            <a:r>
              <a:rPr lang="en-AU" dirty="0" smtClean="0"/>
              <a:t>Dane</a:t>
            </a:r>
            <a:r>
              <a:rPr lang="en-AU" baseline="0" dirty="0" smtClean="0"/>
              <a:t> – </a:t>
            </a:r>
          </a:p>
          <a:p>
            <a:r>
              <a:rPr lang="en-AU" baseline="0" dirty="0" smtClean="0"/>
              <a:t>Danni - </a:t>
            </a:r>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15</a:t>
            </a:fld>
            <a:endParaRPr lang="en-AU"/>
          </a:p>
        </p:txBody>
      </p:sp>
    </p:spTree>
    <p:extLst>
      <p:ext uri="{BB962C8B-B14F-4D97-AF65-F5344CB8AC3E}">
        <p14:creationId xmlns:p14="http://schemas.microsoft.com/office/powerpoint/2010/main" val="2517649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70E076B-4B25-4190-9A9A-F62AA238D45B}" type="slidenum">
              <a:rPr lang="en-AU" smtClean="0"/>
              <a:pPr/>
              <a:t>16</a:t>
            </a:fld>
            <a:endParaRPr lang="en-AU"/>
          </a:p>
        </p:txBody>
      </p:sp>
    </p:spTree>
    <p:extLst>
      <p:ext uri="{BB962C8B-B14F-4D97-AF65-F5344CB8AC3E}">
        <p14:creationId xmlns:p14="http://schemas.microsoft.com/office/powerpoint/2010/main" val="244058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Students are encouraged to make appointments with the careers adviser – Discussions might include post school pathways (having a plan A and B),  ATAR results, bonus points, university applications, scholarships and general careers information.</a:t>
            </a:r>
          </a:p>
          <a:p>
            <a:pPr lvl="0"/>
            <a:r>
              <a:rPr lang="en-AU" sz="1200" kern="1200" dirty="0" smtClean="0">
                <a:solidFill>
                  <a:schemeClr val="tx1"/>
                </a:solidFill>
                <a:effectLst/>
                <a:latin typeface="+mn-lt"/>
                <a:ea typeface="+mn-ea"/>
                <a:cs typeface="+mn-cs"/>
              </a:rPr>
              <a:t>All of the latest careers information can be found in the school newsletter which is issued fortnightly</a:t>
            </a:r>
          </a:p>
          <a:p>
            <a:pPr lvl="0"/>
            <a:r>
              <a:rPr lang="en-AU" sz="1200" kern="1200" dirty="0" smtClean="0">
                <a:solidFill>
                  <a:schemeClr val="tx1"/>
                </a:solidFill>
                <a:effectLst/>
                <a:latin typeface="+mn-lt"/>
                <a:ea typeface="+mn-ea"/>
                <a:cs typeface="+mn-cs"/>
              </a:rPr>
              <a:t>Option careers seminars on April 7 for students - $5 for one session or $10 for both. The cost has been subsidised by the careers faculty as we feel it is really important for students to make informed careers choices and use labour market information to help them. Also key for students to learn about the application processes as some university courses require this and often students have difficulty articulating what is required especially when they have to write about themselves, this can be difficult. </a:t>
            </a:r>
          </a:p>
          <a:p>
            <a:pPr lvl="0"/>
            <a:r>
              <a:rPr lang="en-AU" sz="1200" kern="1200" dirty="0" smtClean="0">
                <a:solidFill>
                  <a:schemeClr val="tx1"/>
                </a:solidFill>
                <a:effectLst/>
                <a:latin typeface="+mn-lt"/>
                <a:ea typeface="+mn-ea"/>
                <a:cs typeface="+mn-cs"/>
              </a:rPr>
              <a:t>Lunchtimes – various free presentations across terms 1-3  from colleges, universities and other institutions. Encourage students to attend where relevant to them and their interests. </a:t>
            </a:r>
          </a:p>
          <a:p>
            <a:pPr lvl="0"/>
            <a:r>
              <a:rPr lang="en-AU" sz="1200" kern="1200" dirty="0" smtClean="0">
                <a:solidFill>
                  <a:schemeClr val="tx1"/>
                </a:solidFill>
                <a:effectLst/>
                <a:latin typeface="+mn-lt"/>
                <a:ea typeface="+mn-ea"/>
                <a:cs typeface="+mn-cs"/>
              </a:rPr>
              <a:t>NS5 Careers Expo which will be on August 16 at St Ives High School – free and have representatives from various universities and institutions that are chosen </a:t>
            </a:r>
            <a:r>
              <a:rPr lang="en-AU" sz="1200" kern="1200" dirty="0" err="1" smtClean="0">
                <a:solidFill>
                  <a:schemeClr val="tx1"/>
                </a:solidFill>
                <a:effectLst/>
                <a:latin typeface="+mn-lt"/>
                <a:ea typeface="+mn-ea"/>
                <a:cs typeface="+mn-cs"/>
              </a:rPr>
              <a:t>carefull</a:t>
            </a:r>
            <a:r>
              <a:rPr lang="en-AU" sz="1200" kern="1200" dirty="0" smtClean="0">
                <a:solidFill>
                  <a:schemeClr val="tx1"/>
                </a:solidFill>
                <a:effectLst/>
                <a:latin typeface="+mn-lt"/>
                <a:ea typeface="+mn-ea"/>
                <a:cs typeface="+mn-cs"/>
              </a:rPr>
              <a:t> to meet the needs of our students</a:t>
            </a:r>
          </a:p>
          <a:p>
            <a:pPr lvl="0"/>
            <a:r>
              <a:rPr lang="en-AU" sz="1200" kern="1200" dirty="0" smtClean="0">
                <a:solidFill>
                  <a:schemeClr val="tx1"/>
                </a:solidFill>
                <a:effectLst/>
                <a:latin typeface="+mn-lt"/>
                <a:ea typeface="+mn-ea"/>
                <a:cs typeface="+mn-cs"/>
              </a:rPr>
              <a:t>UAC information – students are guided through the process in term 3 – please see the hand out for more specific details</a:t>
            </a:r>
          </a:p>
          <a:p>
            <a:endParaRPr lang="en-AU" dirty="0"/>
          </a:p>
        </p:txBody>
      </p:sp>
      <p:sp>
        <p:nvSpPr>
          <p:cNvPr id="4" name="Slide Number Placeholder 3"/>
          <p:cNvSpPr>
            <a:spLocks noGrp="1"/>
          </p:cNvSpPr>
          <p:nvPr>
            <p:ph type="sldNum" sz="quarter" idx="10"/>
          </p:nvPr>
        </p:nvSpPr>
        <p:spPr/>
        <p:txBody>
          <a:bodyPr/>
          <a:lstStyle/>
          <a:p>
            <a:fld id="{B70E076B-4B25-4190-9A9A-F62AA238D45B}" type="slidenum">
              <a:rPr lang="en-AU" smtClean="0"/>
              <a:pPr/>
              <a:t>31</a:t>
            </a:fld>
            <a:endParaRPr lang="en-AU"/>
          </a:p>
        </p:txBody>
      </p:sp>
    </p:spTree>
    <p:extLst>
      <p:ext uri="{BB962C8B-B14F-4D97-AF65-F5344CB8AC3E}">
        <p14:creationId xmlns:p14="http://schemas.microsoft.com/office/powerpoint/2010/main" val="369349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41AA9EA-BCEC-47A0-9A17-543805E18A05}" type="datetimeFigureOut">
              <a:rPr lang="en-US" smtClean="0"/>
              <a:pPr/>
              <a:t>3/24/2016</a:t>
            </a:fld>
            <a:endParaRPr lang="en-AU"/>
          </a:p>
        </p:txBody>
      </p:sp>
      <p:sp>
        <p:nvSpPr>
          <p:cNvPr id="2" name="Footer Placeholder 1"/>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a:xfrm>
            <a:off x="8229600" y="6473952"/>
            <a:ext cx="758952" cy="246888"/>
          </a:xfrm>
        </p:spPr>
        <p:txBody>
          <a:bodyPr/>
          <a:lstStyle/>
          <a:p>
            <a:fld id="{8D64D312-64B4-439F-B790-13F305EE248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1AA9EA-BCEC-47A0-9A17-543805E18A05}" type="datetimeFigureOut">
              <a:rPr lang="en-US" smtClean="0"/>
              <a:pPr/>
              <a:t>3/24/2016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1AA9EA-BCEC-47A0-9A17-543805E18A05}" type="datetimeFigureOut">
              <a:rPr lang="en-US" smtClean="0"/>
              <a:pPr/>
              <a:t>3/24/2016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1AA9EA-BCEC-47A0-9A17-543805E18A05}" type="datetimeFigureOut">
              <a:rPr lang="en-US" smtClean="0"/>
              <a:pPr/>
              <a:t>3/24/2016</a:t>
            </a:fld>
            <a:endParaRPr lang="en-AU"/>
          </a:p>
        </p:txBody>
      </p:sp>
      <p:sp>
        <p:nvSpPr>
          <p:cNvPr id="19" name="Footer Placeholder 18"/>
          <p:cNvSpPr>
            <a:spLocks noGrp="1"/>
          </p:cNvSpPr>
          <p:nvPr>
            <p:ph type="ftr" sz="quarter" idx="11"/>
          </p:nvPr>
        </p:nvSpPr>
        <p:spPr>
          <a:xfrm>
            <a:off x="3581400" y="76200"/>
            <a:ext cx="2895600" cy="288925"/>
          </a:xfrm>
        </p:spPr>
        <p:txBody>
          <a:bodyPr/>
          <a:lstStyle/>
          <a:p>
            <a:endParaRPr lang="en-AU"/>
          </a:p>
        </p:txBody>
      </p:sp>
      <p:sp>
        <p:nvSpPr>
          <p:cNvPr id="16" name="Slide Number Placeholder 15"/>
          <p:cNvSpPr>
            <a:spLocks noGrp="1"/>
          </p:cNvSpPr>
          <p:nvPr>
            <p:ph type="sldNum" sz="quarter" idx="12"/>
          </p:nvPr>
        </p:nvSpPr>
        <p:spPr>
          <a:xfrm>
            <a:off x="8229600" y="6473952"/>
            <a:ext cx="758952" cy="246888"/>
          </a:xfrm>
        </p:spPr>
        <p:txBody>
          <a:bodyPr/>
          <a:lstStyle/>
          <a:p>
            <a:fld id="{8D64D312-64B4-439F-B790-13F305EE248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41AA9EA-BCEC-47A0-9A17-543805E18A05}" type="datetimeFigureOut">
              <a:rPr lang="en-US" smtClean="0"/>
              <a:pPr/>
              <a:t>3/24/2016</a:t>
            </a:fld>
            <a:endParaRPr lang="en-AU"/>
          </a:p>
        </p:txBody>
      </p:sp>
      <p:sp>
        <p:nvSpPr>
          <p:cNvPr id="11" name="Footer Placeholder 10"/>
          <p:cNvSpPr>
            <a:spLocks noGrp="1"/>
          </p:cNvSpPr>
          <p:nvPr>
            <p:ph type="ftr" sz="quarter" idx="11"/>
          </p:nvPr>
        </p:nvSpPr>
        <p:spPr/>
        <p:txBody>
          <a:bodyPr/>
          <a:lstStyle/>
          <a:p>
            <a:endParaRPr lang="en-AU"/>
          </a:p>
        </p:txBody>
      </p:sp>
      <p:sp>
        <p:nvSpPr>
          <p:cNvPr id="16" name="Slide Number Placeholder 15"/>
          <p:cNvSpPr>
            <a:spLocks noGrp="1"/>
          </p:cNvSpPr>
          <p:nvPr>
            <p:ph type="sldNum" sz="quarter" idx="12"/>
          </p:nvPr>
        </p:nvSpPr>
        <p:spPr/>
        <p:txBody>
          <a:bodyPr/>
          <a:lstStyle/>
          <a:p>
            <a:fld id="{8D64D312-64B4-439F-B790-13F305EE2488}" type="slidenum">
              <a:rPr lang="en-AU" smtClean="0"/>
              <a:pPr/>
              <a:t>‹#›</a:t>
            </a:fld>
            <a:endParaRPr lang="en-AU"/>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41AA9EA-BCEC-47A0-9A17-543805E18A05}" type="datetimeFigureOut">
              <a:rPr lang="en-US" smtClean="0"/>
              <a:pPr/>
              <a:t>3/24/2016</a:t>
            </a:fld>
            <a:endParaRPr lang="en-AU"/>
          </a:p>
        </p:txBody>
      </p:sp>
      <p:sp>
        <p:nvSpPr>
          <p:cNvPr id="10" name="Footer Placeholder 9"/>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41AA9EA-BCEC-47A0-9A17-543805E18A05}" type="datetimeFigureOut">
              <a:rPr lang="en-US" smtClean="0"/>
              <a:pPr/>
              <a:t>3/24/2016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229600" y="6477000"/>
            <a:ext cx="762000" cy="246888"/>
          </a:xfrm>
        </p:spPr>
        <p:txBody>
          <a:bodyPr/>
          <a:lstStyle/>
          <a:p>
            <a:fld id="{8D64D312-64B4-439F-B790-13F305EE2488}" type="slidenum">
              <a:rPr lang="en-AU" smtClean="0"/>
              <a:pPr/>
              <a:t>‹#›</a:t>
            </a:fld>
            <a:endParaRPr lang="en-AU"/>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41AA9EA-BCEC-47A0-9A17-543805E18A05}" type="datetimeFigureOut">
              <a:rPr lang="en-US" smtClean="0"/>
              <a:pPr/>
              <a:t>3/24/2016</a:t>
            </a:fld>
            <a:endParaRPr lang="en-AU"/>
          </a:p>
        </p:txBody>
      </p:sp>
      <p:sp>
        <p:nvSpPr>
          <p:cNvPr id="21" name="Footer Placeholder 20"/>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1AA9EA-BCEC-47A0-9A17-543805E18A05}" type="datetimeFigureOut">
              <a:rPr lang="en-US" smtClean="0"/>
              <a:pPr/>
              <a:t>3/24/2016</a:t>
            </a:fld>
            <a:endParaRPr lang="en-AU"/>
          </a:p>
        </p:txBody>
      </p:sp>
      <p:sp>
        <p:nvSpPr>
          <p:cNvPr id="24" name="Footer Placeholder 23"/>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41AA9EA-BCEC-47A0-9A17-543805E18A05}" type="datetimeFigureOut">
              <a:rPr lang="en-US" smtClean="0"/>
              <a:pPr/>
              <a:t>3/24/2016</a:t>
            </a:fld>
            <a:endParaRPr lang="en-AU"/>
          </a:p>
        </p:txBody>
      </p:sp>
      <p:sp>
        <p:nvSpPr>
          <p:cNvPr id="29" name="Footer Placeholder 28"/>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D64D312-64B4-439F-B790-13F305EE248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41AA9EA-BCEC-47A0-9A17-543805E18A05}" type="datetimeFigureOut">
              <a:rPr lang="en-US" smtClean="0"/>
              <a:pPr/>
              <a:t>3/24/2016</a:t>
            </a:fld>
            <a:endParaRPr lang="en-AU"/>
          </a:p>
        </p:txBody>
      </p:sp>
      <p:sp>
        <p:nvSpPr>
          <p:cNvPr id="5" name="Footer Placeholder 4"/>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8D64D312-64B4-439F-B790-13F305EE2488}" type="slidenum">
              <a:rPr lang="en-AU" smtClean="0"/>
              <a:pPr/>
              <a:t>‹#›</a:t>
            </a:fld>
            <a:endParaRPr lang="en-AU"/>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41AA9EA-BCEC-47A0-9A17-543805E18A05}" type="datetimeFigureOut">
              <a:rPr lang="en-US" smtClean="0"/>
              <a:pPr/>
              <a:t>3/24/2016</a:t>
            </a:fld>
            <a:endParaRPr lang="en-AU"/>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D64D312-64B4-439F-B790-13F305EE2488}" type="slidenum">
              <a:rPr lang="en-AU" smtClean="0"/>
              <a:pPr/>
              <a:t>‹#›</a:t>
            </a:fld>
            <a:endParaRPr lang="en-A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Detnsw.win\8457\Faculty\Teacher\Fac_Folders\Stage%20Head%20Teachers\Stage%206\Year12\PARENT%20EVENING\to%20use\janeR.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2016%20Year%2012%20parent%20eveningJ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5508104" y="4263"/>
            <a:ext cx="3923928" cy="7143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5943200" y="-27735819"/>
            <a:ext cx="4733764" cy="3582820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228183" y="2564904"/>
            <a:ext cx="5832648" cy="2808313"/>
          </a:xfrm>
        </p:spPr>
        <p:txBody>
          <a:bodyPr>
            <a:noAutofit/>
          </a:bodyPr>
          <a:lstStyle/>
          <a:p>
            <a:pPr algn="l"/>
            <a:r>
              <a:rPr lang="en-AU" sz="6600" b="1" dirty="0" smtClean="0"/>
              <a:t>information for parents</a:t>
            </a:r>
            <a:endParaRPr lang="en-AU" sz="6600" b="1" dirty="0"/>
          </a:p>
        </p:txBody>
      </p:sp>
      <p:sp>
        <p:nvSpPr>
          <p:cNvPr id="3" name="Subtitle 2"/>
          <p:cNvSpPr>
            <a:spLocks noGrp="1"/>
          </p:cNvSpPr>
          <p:nvPr>
            <p:ph type="subTitle" idx="1"/>
          </p:nvPr>
        </p:nvSpPr>
        <p:spPr>
          <a:xfrm>
            <a:off x="5796136" y="764704"/>
            <a:ext cx="2952328" cy="2376264"/>
          </a:xfrm>
        </p:spPr>
        <p:txBody>
          <a:bodyPr>
            <a:noAutofit/>
          </a:bodyPr>
          <a:lstStyle/>
          <a:p>
            <a:pPr algn="r"/>
            <a:r>
              <a:rPr lang="en-AU" sz="4400" b="1" dirty="0" smtClean="0">
                <a:solidFill>
                  <a:schemeClr val="bg1">
                    <a:lumMod val="75000"/>
                  </a:schemeClr>
                </a:solidFill>
              </a:rPr>
              <a:t>Managing </a:t>
            </a:r>
            <a:r>
              <a:rPr lang="en-AU" sz="4400" b="1" dirty="0" smtClean="0">
                <a:solidFill>
                  <a:schemeClr val="bg1">
                    <a:lumMod val="75000"/>
                  </a:schemeClr>
                </a:solidFill>
              </a:rPr>
              <a:t>Year </a:t>
            </a:r>
            <a:r>
              <a:rPr lang="en-AU" sz="4400" b="1" dirty="0" smtClean="0">
                <a:solidFill>
                  <a:schemeClr val="bg1">
                    <a:lumMod val="75000"/>
                  </a:schemeClr>
                </a:solidFill>
              </a:rPr>
              <a:t>12 </a:t>
            </a:r>
          </a:p>
          <a:p>
            <a:pPr algn="r"/>
            <a:r>
              <a:rPr lang="en-AU" sz="4400" b="1" dirty="0" smtClean="0">
                <a:solidFill>
                  <a:schemeClr val="bg1">
                    <a:lumMod val="75000"/>
                  </a:schemeClr>
                </a:solidFill>
              </a:rPr>
              <a:t>and </a:t>
            </a:r>
          </a:p>
          <a:p>
            <a:pPr algn="r"/>
            <a:r>
              <a:rPr lang="en-AU" sz="4400" b="1" dirty="0" smtClean="0">
                <a:solidFill>
                  <a:schemeClr val="bg1">
                    <a:lumMod val="75000"/>
                  </a:schemeClr>
                </a:solidFill>
              </a:rPr>
              <a:t>the HSC  </a:t>
            </a:r>
            <a:endParaRPr lang="en-AU" sz="4400" b="1" dirty="0">
              <a:solidFill>
                <a:schemeClr val="bg1">
                  <a:lumMod val="75000"/>
                </a:schemeClr>
              </a:solidFill>
            </a:endParaRPr>
          </a:p>
        </p:txBody>
      </p:sp>
      <p:sp>
        <p:nvSpPr>
          <p:cNvPr id="7" name="TextBox 6"/>
          <p:cNvSpPr txBox="1"/>
          <p:nvPr/>
        </p:nvSpPr>
        <p:spPr>
          <a:xfrm>
            <a:off x="6372200" y="5085184"/>
            <a:ext cx="2771800" cy="523220"/>
          </a:xfrm>
          <a:prstGeom prst="rect">
            <a:avLst/>
          </a:prstGeom>
          <a:noFill/>
        </p:spPr>
        <p:txBody>
          <a:bodyPr wrap="square" rtlCol="0">
            <a:spAutoFit/>
          </a:bodyPr>
          <a:lstStyle/>
          <a:p>
            <a:pPr algn="r"/>
            <a:r>
              <a:rPr lang="en-AU" sz="2800" dirty="0" smtClean="0">
                <a:ln w="18415" cmpd="sng">
                  <a:solidFill>
                    <a:srgbClr val="FFFFFF"/>
                  </a:solidFill>
                  <a:prstDash val="solid"/>
                </a:ln>
                <a:effectLst>
                  <a:outerShdw blurRad="63500" dir="3600000" algn="tl" rotWithShape="0">
                    <a:srgbClr val="000000">
                      <a:alpha val="70000"/>
                    </a:srgbClr>
                  </a:outerShdw>
                </a:effectLst>
              </a:rPr>
              <a:t>23</a:t>
            </a:r>
            <a:r>
              <a:rPr lang="en-AU" sz="2800" baseline="30000" dirty="0" smtClean="0">
                <a:ln w="18415" cmpd="sng">
                  <a:solidFill>
                    <a:srgbClr val="FFFFFF"/>
                  </a:solidFill>
                  <a:prstDash val="solid"/>
                </a:ln>
                <a:effectLst>
                  <a:outerShdw blurRad="63500" dir="3600000" algn="tl" rotWithShape="0">
                    <a:srgbClr val="000000">
                      <a:alpha val="70000"/>
                    </a:srgbClr>
                  </a:outerShdw>
                </a:effectLst>
              </a:rPr>
              <a:t>rd</a:t>
            </a:r>
            <a:r>
              <a:rPr lang="en-AU" sz="2800" dirty="0" smtClean="0">
                <a:ln w="18415" cmpd="sng">
                  <a:solidFill>
                    <a:srgbClr val="FFFFFF"/>
                  </a:solidFill>
                  <a:prstDash val="solid"/>
                </a:ln>
                <a:effectLst>
                  <a:outerShdw blurRad="63500" dir="3600000" algn="tl" rotWithShape="0">
                    <a:srgbClr val="000000">
                      <a:alpha val="70000"/>
                    </a:srgbClr>
                  </a:outerShdw>
                </a:effectLst>
              </a:rPr>
              <a:t> March 2016</a:t>
            </a:r>
            <a:endParaRPr lang="en-AU" sz="28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smtClean="0"/>
              <a:t>ORGANISATION</a:t>
            </a:r>
            <a:endParaRPr lang="en-AU" sz="5400" dirty="0"/>
          </a:p>
        </p:txBody>
      </p:sp>
      <p:sp>
        <p:nvSpPr>
          <p:cNvPr id="3" name="Content Placeholder 2"/>
          <p:cNvSpPr>
            <a:spLocks noGrp="1"/>
          </p:cNvSpPr>
          <p:nvPr>
            <p:ph idx="1"/>
          </p:nvPr>
        </p:nvSpPr>
        <p:spPr/>
        <p:txBody>
          <a:bodyPr/>
          <a:lstStyle/>
          <a:p>
            <a:pPr marL="0" indent="0">
              <a:buNone/>
            </a:pPr>
            <a:r>
              <a:rPr lang="en-AU" dirty="0" smtClean="0"/>
              <a:t>Stage 6 Head Teacher – Christine Black</a:t>
            </a:r>
          </a:p>
          <a:p>
            <a:r>
              <a:rPr lang="en-AU" dirty="0" smtClean="0"/>
              <a:t>HSC Structure </a:t>
            </a:r>
          </a:p>
          <a:p>
            <a:r>
              <a:rPr lang="en-AU" dirty="0" smtClean="0"/>
              <a:t>Timetables - terms</a:t>
            </a:r>
            <a:endParaRPr lang="en-AU" dirty="0"/>
          </a:p>
          <a:p>
            <a:r>
              <a:rPr lang="en-AU" dirty="0" smtClean="0"/>
              <a:t>Year </a:t>
            </a:r>
            <a:r>
              <a:rPr lang="en-AU" dirty="0"/>
              <a:t>11 and </a:t>
            </a:r>
            <a:r>
              <a:rPr lang="en-AU" dirty="0" smtClean="0"/>
              <a:t>Year </a:t>
            </a:r>
            <a:r>
              <a:rPr lang="en-AU" dirty="0" smtClean="0"/>
              <a:t>12 </a:t>
            </a:r>
            <a:endParaRPr lang="en-AU" dirty="0"/>
          </a:p>
          <a:p>
            <a:r>
              <a:rPr lang="en-AU" dirty="0"/>
              <a:t>Assessments, exams</a:t>
            </a:r>
          </a:p>
          <a:p>
            <a:r>
              <a:rPr lang="en-AU" dirty="0"/>
              <a:t>PIN</a:t>
            </a:r>
          </a:p>
          <a:p>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941168"/>
            <a:ext cx="3554413"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78297" y="4570946"/>
            <a:ext cx="3324180" cy="369332"/>
          </a:xfrm>
          <a:prstGeom prst="rect">
            <a:avLst/>
          </a:prstGeom>
        </p:spPr>
        <p:txBody>
          <a:bodyPr wrap="none">
            <a:spAutoFit/>
          </a:bodyPr>
          <a:lstStyle/>
          <a:p>
            <a:r>
              <a:rPr lang="en-AU" dirty="0"/>
              <a:t>www.boardofstudies.nsw.edu.au</a:t>
            </a:r>
          </a:p>
        </p:txBody>
      </p:sp>
    </p:spTree>
    <p:extLst>
      <p:ext uri="{BB962C8B-B14F-4D97-AF65-F5344CB8AC3E}">
        <p14:creationId xmlns:p14="http://schemas.microsoft.com/office/powerpoint/2010/main" val="150323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04" y="1554162"/>
            <a:ext cx="3483496" cy="4525963"/>
          </a:xfrm>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 y="-243408"/>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771800" y="476672"/>
            <a:ext cx="6048672" cy="1603648"/>
          </a:xfrm>
        </p:spPr>
        <p:txBody>
          <a:bodyPr>
            <a:noAutofit/>
          </a:bodyPr>
          <a:lstStyle/>
          <a:p>
            <a:r>
              <a:rPr lang="en-AU" sz="8000" dirty="0" smtClean="0">
                <a:solidFill>
                  <a:schemeClr val="bg1"/>
                </a:solidFill>
              </a:rPr>
              <a:t>HSC </a:t>
            </a:r>
            <a:r>
              <a:rPr lang="en-AU" sz="8000" dirty="0" err="1" smtClean="0">
                <a:solidFill>
                  <a:schemeClr val="bg1"/>
                </a:solidFill>
              </a:rPr>
              <a:t>vs</a:t>
            </a:r>
            <a:r>
              <a:rPr lang="en-AU" sz="8000" dirty="0" smtClean="0">
                <a:solidFill>
                  <a:schemeClr val="bg1"/>
                </a:solidFill>
              </a:rPr>
              <a:t> ATAR</a:t>
            </a:r>
            <a:endParaRPr lang="en-AU" sz="8000" dirty="0">
              <a:solidFill>
                <a:schemeClr val="bg1"/>
              </a:solidFill>
            </a:endParaRPr>
          </a:p>
        </p:txBody>
      </p:sp>
      <p:sp>
        <p:nvSpPr>
          <p:cNvPr id="4" name="TextBox 3"/>
          <p:cNvSpPr txBox="1"/>
          <p:nvPr/>
        </p:nvSpPr>
        <p:spPr>
          <a:xfrm>
            <a:off x="3059832" y="2384866"/>
            <a:ext cx="4464496" cy="1384995"/>
          </a:xfrm>
          <a:prstGeom prst="rect">
            <a:avLst/>
          </a:prstGeom>
          <a:noFill/>
        </p:spPr>
        <p:txBody>
          <a:bodyPr wrap="square" rtlCol="0">
            <a:spAutoFit/>
          </a:bodyPr>
          <a:lstStyle/>
          <a:p>
            <a:r>
              <a:rPr lang="en-AU" sz="2800" b="1" i="1" dirty="0" smtClean="0"/>
              <a:t>BOSTES – Board </a:t>
            </a:r>
            <a:r>
              <a:rPr lang="en-AU" sz="2800" b="1" i="1" dirty="0"/>
              <a:t>of Studies Teaching and Educational </a:t>
            </a:r>
            <a:r>
              <a:rPr lang="en-AU" sz="2800" b="1" i="1" dirty="0" smtClean="0"/>
              <a:t>Standards</a:t>
            </a:r>
            <a:endParaRPr lang="en-AU" sz="2800" b="1" i="1" dirty="0"/>
          </a:p>
        </p:txBody>
      </p:sp>
      <p:sp>
        <p:nvSpPr>
          <p:cNvPr id="5" name="Rectangle 4"/>
          <p:cNvSpPr/>
          <p:nvPr/>
        </p:nvSpPr>
        <p:spPr>
          <a:xfrm>
            <a:off x="4141104" y="3707740"/>
            <a:ext cx="4084003" cy="369332"/>
          </a:xfrm>
          <a:prstGeom prst="rect">
            <a:avLst/>
          </a:prstGeom>
        </p:spPr>
        <p:txBody>
          <a:bodyPr wrap="none">
            <a:spAutoFit/>
          </a:bodyPr>
          <a:lstStyle/>
          <a:p>
            <a:r>
              <a:rPr lang="en-AU" dirty="0"/>
              <a:t>http://www.boardofstudies.nsw.edu.au/</a:t>
            </a:r>
          </a:p>
        </p:txBody>
      </p:sp>
      <p:sp>
        <p:nvSpPr>
          <p:cNvPr id="6" name="Rectangle 5"/>
          <p:cNvSpPr/>
          <p:nvPr/>
        </p:nvSpPr>
        <p:spPr>
          <a:xfrm>
            <a:off x="5670501" y="5351785"/>
            <a:ext cx="2542556" cy="369332"/>
          </a:xfrm>
          <a:prstGeom prst="rect">
            <a:avLst/>
          </a:prstGeom>
        </p:spPr>
        <p:txBody>
          <a:bodyPr wrap="none">
            <a:spAutoFit/>
          </a:bodyPr>
          <a:lstStyle/>
          <a:p>
            <a:r>
              <a:rPr lang="en-AU" dirty="0"/>
              <a:t>http://www.uac.edu.au/</a:t>
            </a:r>
          </a:p>
        </p:txBody>
      </p:sp>
      <p:sp>
        <p:nvSpPr>
          <p:cNvPr id="7" name="Rectangle 6"/>
          <p:cNvSpPr/>
          <p:nvPr/>
        </p:nvSpPr>
        <p:spPr>
          <a:xfrm>
            <a:off x="3346716" y="4797152"/>
            <a:ext cx="4871205" cy="523220"/>
          </a:xfrm>
          <a:prstGeom prst="rect">
            <a:avLst/>
          </a:prstGeom>
        </p:spPr>
        <p:txBody>
          <a:bodyPr wrap="none">
            <a:spAutoFit/>
          </a:bodyPr>
          <a:lstStyle/>
          <a:p>
            <a:r>
              <a:rPr lang="en-AU" sz="2800" b="1" i="1" dirty="0"/>
              <a:t>Universities Admissions Centre</a:t>
            </a:r>
          </a:p>
        </p:txBody>
      </p:sp>
    </p:spTree>
    <p:extLst>
      <p:ext uri="{BB962C8B-B14F-4D97-AF65-F5344CB8AC3E}">
        <p14:creationId xmlns:p14="http://schemas.microsoft.com/office/powerpoint/2010/main" val="190983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74" y="188640"/>
            <a:ext cx="8686800" cy="838200"/>
          </a:xfrm>
        </p:spPr>
        <p:txBody>
          <a:bodyPr>
            <a:noAutofit/>
          </a:bodyPr>
          <a:lstStyle/>
          <a:p>
            <a:r>
              <a:rPr lang="en-AU" sz="7200" dirty="0">
                <a:solidFill>
                  <a:srgbClr val="00B0F0"/>
                </a:solidFill>
              </a:rPr>
              <a:t>Exam equipment</a:t>
            </a:r>
          </a:p>
        </p:txBody>
      </p:sp>
      <p:sp>
        <p:nvSpPr>
          <p:cNvPr id="3" name="Content Placeholder 2"/>
          <p:cNvSpPr>
            <a:spLocks noGrp="1"/>
          </p:cNvSpPr>
          <p:nvPr>
            <p:ph idx="1"/>
          </p:nvPr>
        </p:nvSpPr>
        <p:spPr>
          <a:xfrm>
            <a:off x="304800" y="1916832"/>
            <a:ext cx="8686800" cy="4163293"/>
          </a:xfrm>
        </p:spPr>
        <p:txBody>
          <a:bodyPr>
            <a:normAutofit fontScale="70000" lnSpcReduction="20000"/>
          </a:bodyPr>
          <a:lstStyle/>
          <a:p>
            <a:r>
              <a:rPr lang="en-AU" sz="5400" dirty="0" smtClean="0"/>
              <a:t>Black pens</a:t>
            </a:r>
          </a:p>
          <a:p>
            <a:r>
              <a:rPr lang="en-AU" sz="5400" dirty="0" smtClean="0"/>
              <a:t>Pencils </a:t>
            </a:r>
            <a:r>
              <a:rPr lang="en-AU" sz="5400" dirty="0" smtClean="0"/>
              <a:t>&amp; erasers</a:t>
            </a:r>
            <a:endParaRPr lang="en-AU" sz="5400" dirty="0" smtClean="0"/>
          </a:p>
          <a:p>
            <a:r>
              <a:rPr lang="en-AU" sz="5400" dirty="0" smtClean="0"/>
              <a:t>Ruler</a:t>
            </a:r>
          </a:p>
          <a:p>
            <a:r>
              <a:rPr lang="en-AU" sz="5400" dirty="0" smtClean="0"/>
              <a:t>Highlighter pens</a:t>
            </a:r>
          </a:p>
          <a:p>
            <a:r>
              <a:rPr lang="en-AU" sz="5400" dirty="0" smtClean="0"/>
              <a:t>Clear water bottle</a:t>
            </a:r>
          </a:p>
          <a:p>
            <a:r>
              <a:rPr lang="en-AU" sz="5400" dirty="0" smtClean="0"/>
              <a:t>Watch (must be put on desk)</a:t>
            </a:r>
          </a:p>
          <a:p>
            <a:r>
              <a:rPr lang="en-AU" sz="5400" dirty="0" smtClean="0">
                <a:solidFill>
                  <a:schemeClr val="accent1">
                    <a:lumMod val="75000"/>
                  </a:schemeClr>
                </a:solidFill>
              </a:rPr>
              <a:t>Specific equipment for subjects</a:t>
            </a:r>
            <a:endParaRPr lang="en-AU" sz="5400" dirty="0">
              <a:solidFill>
                <a:schemeClr val="accent1">
                  <a:lumMod val="75000"/>
                </a:schemeClr>
              </a:solidFill>
            </a:endParaRPr>
          </a:p>
        </p:txBody>
      </p:sp>
      <p:pic>
        <p:nvPicPr>
          <p:cNvPr id="3075" name="Picture 3" descr="C:\Users\CBLACK\AppData\Local\Microsoft\Windows\Temporary Internet Files\Content.IE5\8O4HYF17\MC9003256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268760"/>
            <a:ext cx="1331913"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33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21" y="188640"/>
            <a:ext cx="8686800" cy="838200"/>
          </a:xfrm>
        </p:spPr>
        <p:txBody>
          <a:bodyPr>
            <a:noAutofit/>
          </a:bodyPr>
          <a:lstStyle/>
          <a:p>
            <a:r>
              <a:rPr lang="en-AU" sz="7200" dirty="0">
                <a:solidFill>
                  <a:srgbClr val="00B0F0"/>
                </a:solidFill>
              </a:rPr>
              <a:t>NOT allowed</a:t>
            </a:r>
          </a:p>
        </p:txBody>
      </p:sp>
      <p:sp>
        <p:nvSpPr>
          <p:cNvPr id="3" name="Content Placeholder 2"/>
          <p:cNvSpPr>
            <a:spLocks noGrp="1"/>
          </p:cNvSpPr>
          <p:nvPr>
            <p:ph idx="1"/>
          </p:nvPr>
        </p:nvSpPr>
        <p:spPr>
          <a:xfrm>
            <a:off x="304800" y="1772816"/>
            <a:ext cx="8686800" cy="4176465"/>
          </a:xfrm>
        </p:spPr>
        <p:txBody>
          <a:bodyPr>
            <a:normAutofit/>
          </a:bodyPr>
          <a:lstStyle/>
          <a:p>
            <a:r>
              <a:rPr lang="en-AU" sz="5400" dirty="0" smtClean="0"/>
              <a:t>Mobile phones</a:t>
            </a:r>
          </a:p>
          <a:p>
            <a:r>
              <a:rPr lang="en-AU" sz="5400" dirty="0" smtClean="0"/>
              <a:t>Paper or printed materials</a:t>
            </a:r>
          </a:p>
          <a:p>
            <a:r>
              <a:rPr lang="en-AU" sz="5400" dirty="0" smtClean="0"/>
              <a:t>Correction fluid</a:t>
            </a:r>
          </a:p>
          <a:p>
            <a:r>
              <a:rPr lang="en-AU" sz="5400" dirty="0"/>
              <a:t>D</a:t>
            </a:r>
            <a:r>
              <a:rPr lang="en-AU" sz="5400" dirty="0" smtClean="0"/>
              <a:t>ictionaries</a:t>
            </a:r>
            <a:endParaRPr lang="en-AU" sz="5400" dirty="0" smtClean="0"/>
          </a:p>
        </p:txBody>
      </p:sp>
      <p:pic>
        <p:nvPicPr>
          <p:cNvPr id="2052" name="Picture 4" descr="C:\Users\CBLACK\AppData\Local\Microsoft\Windows\Temporary Internet Files\Content.IE5\4CBPKMYD\MC90043380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453538"/>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10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6084168" cy="1700808"/>
          </a:xfrm>
          <a:ln>
            <a:noFill/>
          </a:ln>
        </p:spPr>
        <p:txBody>
          <a:bodyPr>
            <a:normAutofit fontScale="90000"/>
          </a:bodyPr>
          <a:lstStyle/>
          <a:p>
            <a:r>
              <a:rPr lang="en-AU" sz="8000" b="1" dirty="0" smtClean="0">
                <a:solidFill>
                  <a:srgbClr val="00B0F0"/>
                </a:solidFill>
              </a:rPr>
              <a:t>What to do?</a:t>
            </a:r>
            <a:endParaRPr lang="en-AU" sz="8000" b="1" dirty="0">
              <a:solidFill>
                <a:srgbClr val="00B0F0"/>
              </a:solidFill>
            </a:endParaRPr>
          </a:p>
        </p:txBody>
      </p:sp>
      <p:sp>
        <p:nvSpPr>
          <p:cNvPr id="4" name="Content Placeholder 3"/>
          <p:cNvSpPr>
            <a:spLocks noGrp="1"/>
          </p:cNvSpPr>
          <p:nvPr>
            <p:ph idx="1"/>
          </p:nvPr>
        </p:nvSpPr>
        <p:spPr>
          <a:xfrm>
            <a:off x="-1195318" y="1700808"/>
            <a:ext cx="5904656" cy="2633324"/>
          </a:xfrm>
        </p:spPr>
        <p:txBody>
          <a:bodyPr>
            <a:normAutofit fontScale="85000" lnSpcReduction="10000"/>
          </a:bodyPr>
          <a:lstStyle/>
          <a:p>
            <a:pPr lvl="4">
              <a:buFont typeface="Wingdings" pitchFamily="2" charset="2"/>
              <a:buChar char="ü"/>
            </a:pPr>
            <a:r>
              <a:rPr lang="en-AU" sz="6000" b="1" dirty="0"/>
              <a:t>Eat </a:t>
            </a:r>
            <a:r>
              <a:rPr lang="en-AU" sz="6000" b="1" dirty="0" smtClean="0"/>
              <a:t>&amp; sleep</a:t>
            </a:r>
            <a:endParaRPr lang="en-AU" sz="6000" dirty="0"/>
          </a:p>
          <a:p>
            <a:pPr lvl="4">
              <a:buFont typeface="Wingdings" pitchFamily="2" charset="2"/>
              <a:buChar char="ü"/>
            </a:pPr>
            <a:r>
              <a:rPr lang="en-AU" sz="6000" b="1" dirty="0" smtClean="0"/>
              <a:t>Be  on time</a:t>
            </a:r>
          </a:p>
          <a:p>
            <a:pPr lvl="4">
              <a:buFont typeface="Wingdings" pitchFamily="2" charset="2"/>
              <a:buChar char="ü"/>
            </a:pPr>
            <a:r>
              <a:rPr lang="en-AU" sz="6000" b="1" dirty="0" smtClean="0"/>
              <a:t>Be prepared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644924"/>
            <a:ext cx="4173488" cy="313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smtClean="0"/>
              <a:t>Year 12 Advisers </a:t>
            </a:r>
            <a:endParaRPr lang="en-AU" sz="5400" dirty="0"/>
          </a:p>
        </p:txBody>
      </p:sp>
      <p:sp>
        <p:nvSpPr>
          <p:cNvPr id="3" name="Content Placeholder 2"/>
          <p:cNvSpPr>
            <a:spLocks noGrp="1"/>
          </p:cNvSpPr>
          <p:nvPr>
            <p:ph idx="1"/>
          </p:nvPr>
        </p:nvSpPr>
        <p:spPr/>
        <p:txBody>
          <a:bodyPr/>
          <a:lstStyle/>
          <a:p>
            <a:r>
              <a:rPr lang="en-AU" dirty="0" smtClean="0"/>
              <a:t>Mrs Melinda Buxton, Mr Dane Le </a:t>
            </a:r>
            <a:r>
              <a:rPr lang="en-AU" dirty="0" err="1" smtClean="0"/>
              <a:t>Rougetel</a:t>
            </a:r>
            <a:r>
              <a:rPr lang="en-AU" dirty="0" smtClean="0"/>
              <a:t> and Mrs </a:t>
            </a:r>
            <a:r>
              <a:rPr lang="en-AU" dirty="0" err="1" smtClean="0"/>
              <a:t>Daniella</a:t>
            </a:r>
            <a:r>
              <a:rPr lang="en-AU" dirty="0" smtClean="0"/>
              <a:t> Costa</a:t>
            </a:r>
          </a:p>
          <a:p>
            <a:r>
              <a:rPr lang="en-AU" dirty="0" smtClean="0"/>
              <a:t>What is coming up for </a:t>
            </a:r>
            <a:r>
              <a:rPr lang="en-AU" dirty="0" smtClean="0"/>
              <a:t>Year </a:t>
            </a:r>
            <a:r>
              <a:rPr lang="en-AU" dirty="0" smtClean="0"/>
              <a:t>12</a:t>
            </a:r>
          </a:p>
          <a:p>
            <a:r>
              <a:rPr lang="en-AU" dirty="0" smtClean="0"/>
              <a:t>End of year </a:t>
            </a:r>
            <a:r>
              <a:rPr lang="en-AU" dirty="0" smtClean="0"/>
              <a:t>events: </a:t>
            </a:r>
            <a:r>
              <a:rPr lang="en-AU" dirty="0" err="1" smtClean="0"/>
              <a:t>Ekuba</a:t>
            </a:r>
            <a:r>
              <a:rPr lang="en-AU" dirty="0" smtClean="0"/>
              <a:t>, Picnic and Formal</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54" y="4221088"/>
            <a:ext cx="4400887" cy="247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504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93" y="188640"/>
            <a:ext cx="8686800" cy="838200"/>
          </a:xfrm>
        </p:spPr>
        <p:txBody>
          <a:bodyPr>
            <a:noAutofit/>
          </a:bodyPr>
          <a:lstStyle/>
          <a:p>
            <a:r>
              <a:rPr lang="en-AU" sz="4800" dirty="0" smtClean="0"/>
              <a:t>If something goes wrong?</a:t>
            </a:r>
            <a:endParaRPr lang="en-AU" sz="4800" dirty="0"/>
          </a:p>
        </p:txBody>
      </p:sp>
      <p:sp>
        <p:nvSpPr>
          <p:cNvPr id="3" name="Content Placeholder 2"/>
          <p:cNvSpPr>
            <a:spLocks noGrp="1"/>
          </p:cNvSpPr>
          <p:nvPr>
            <p:ph idx="1"/>
          </p:nvPr>
        </p:nvSpPr>
        <p:spPr/>
        <p:txBody>
          <a:bodyPr/>
          <a:lstStyle/>
          <a:p>
            <a:r>
              <a:rPr lang="en-AU" dirty="0" smtClean="0"/>
              <a:t>Head Teacher Welfare – Jane </a:t>
            </a:r>
            <a:r>
              <a:rPr lang="en-AU" dirty="0" err="1" smtClean="0"/>
              <a:t>Rountree</a:t>
            </a:r>
            <a:endParaRPr lang="en-AU" dirty="0"/>
          </a:p>
        </p:txBody>
      </p:sp>
      <p:pic>
        <p:nvPicPr>
          <p:cNvPr id="5122" name="Picture 2">
            <a:hlinkClick r:id="rId3" action="ppaction://hlinkpres?slideindex=1&amp;slidetitle="/>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796136" y="2945324"/>
            <a:ext cx="3027412" cy="339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887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533"/>
            <a:ext cx="8686800" cy="838200"/>
          </a:xfrm>
        </p:spPr>
        <p:txBody>
          <a:bodyPr/>
          <a:lstStyle/>
          <a:p>
            <a:r>
              <a:rPr lang="en-AU" dirty="0" smtClean="0"/>
              <a:t>There will always be </a:t>
            </a:r>
            <a:r>
              <a:rPr lang="en-AU" dirty="0" smtClean="0"/>
              <a:t>Crises</a:t>
            </a:r>
            <a:endParaRPr lang="en-AU" dirty="0"/>
          </a:p>
        </p:txBody>
      </p:sp>
      <p:sp>
        <p:nvSpPr>
          <p:cNvPr id="3" name="Content Placeholder 2"/>
          <p:cNvSpPr>
            <a:spLocks noGrp="1"/>
          </p:cNvSpPr>
          <p:nvPr>
            <p:ph idx="1"/>
          </p:nvPr>
        </p:nvSpPr>
        <p:spPr/>
        <p:txBody>
          <a:bodyPr>
            <a:normAutofit lnSpcReduction="10000"/>
          </a:bodyPr>
          <a:lstStyle/>
          <a:p>
            <a:r>
              <a:rPr lang="en-AU" dirty="0" smtClean="0"/>
              <a:t>Every year difficult situations occur, some relatively </a:t>
            </a:r>
            <a:r>
              <a:rPr lang="en-AU" dirty="0" smtClean="0"/>
              <a:t>minor, </a:t>
            </a:r>
            <a:r>
              <a:rPr lang="en-AU" dirty="0" smtClean="0"/>
              <a:t>and some more traumatic.</a:t>
            </a:r>
          </a:p>
          <a:p>
            <a:r>
              <a:rPr lang="en-AU" dirty="0" smtClean="0"/>
              <a:t>The  </a:t>
            </a:r>
            <a:r>
              <a:rPr lang="en-AU" dirty="0" smtClean="0"/>
              <a:t>BOSTES </a:t>
            </a:r>
            <a:r>
              <a:rPr lang="en-AU" dirty="0" smtClean="0"/>
              <a:t>are well prepared for almost every eventuality.</a:t>
            </a:r>
          </a:p>
          <a:p>
            <a:r>
              <a:rPr lang="en-AU" dirty="0" smtClean="0"/>
              <a:t>The consequences are rarely as catastrophic for the student as family </a:t>
            </a:r>
            <a:r>
              <a:rPr lang="en-AU" dirty="0" smtClean="0"/>
              <a:t>may fear</a:t>
            </a:r>
            <a:r>
              <a:rPr lang="en-AU" dirty="0" smtClean="0"/>
              <a:t>.</a:t>
            </a:r>
          </a:p>
          <a:p>
            <a:r>
              <a:rPr lang="en-AU" dirty="0" smtClean="0"/>
              <a:t>Talking to school support personnel is the best way to deal with whatever happens to </a:t>
            </a:r>
            <a:r>
              <a:rPr lang="en-AU" dirty="0" smtClean="0"/>
              <a:t>students </a:t>
            </a:r>
            <a:r>
              <a:rPr lang="en-AU" dirty="0" smtClean="0"/>
              <a:t>in their home or school life.</a:t>
            </a:r>
          </a:p>
          <a:p>
            <a:endParaRPr lang="en-AU" dirty="0"/>
          </a:p>
        </p:txBody>
      </p:sp>
      <p:pic>
        <p:nvPicPr>
          <p:cNvPr id="2051" name="Picture 3" descr="C:\Users\jrountree\AppData\Local\Microsoft\Windows\Temporary Internet Files\Content.IE5\BYPD6J23\deudas_gi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23959"/>
            <a:ext cx="1489348" cy="14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09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will always be Crises!</a:t>
            </a:r>
            <a:endParaRPr lang="en-AU" dirty="0"/>
          </a:p>
        </p:txBody>
      </p:sp>
      <p:sp>
        <p:nvSpPr>
          <p:cNvPr id="3" name="Content Placeholder 2"/>
          <p:cNvSpPr>
            <a:spLocks noGrp="1"/>
          </p:cNvSpPr>
          <p:nvPr>
            <p:ph idx="1"/>
          </p:nvPr>
        </p:nvSpPr>
        <p:spPr/>
        <p:txBody>
          <a:bodyPr>
            <a:normAutofit lnSpcReduction="10000"/>
          </a:bodyPr>
          <a:lstStyle/>
          <a:p>
            <a:r>
              <a:rPr lang="en-AU" dirty="0" smtClean="0"/>
              <a:t>Every year difficult situations occur, some relatively minor and some more traumatic.</a:t>
            </a:r>
          </a:p>
          <a:p>
            <a:r>
              <a:rPr lang="en-AU" dirty="0" smtClean="0"/>
              <a:t>The  BOS are well prepared for almost every eventuality.</a:t>
            </a:r>
          </a:p>
          <a:p>
            <a:r>
              <a:rPr lang="en-AU" dirty="0" smtClean="0"/>
              <a:t>The consequences are rarely as catastrophic for the student as family fear.</a:t>
            </a:r>
          </a:p>
          <a:p>
            <a:r>
              <a:rPr lang="en-AU" dirty="0" smtClean="0"/>
              <a:t>Talking to school support personnel is the best way to deal with whatever happens to the students in their home or school life.</a:t>
            </a:r>
          </a:p>
          <a:p>
            <a:endParaRPr lang="en-AU" dirty="0"/>
          </a:p>
        </p:txBody>
      </p:sp>
      <p:pic>
        <p:nvPicPr>
          <p:cNvPr id="2051" name="Picture 3" descr="C:\Users\jrountree\AppData\Local\Microsoft\Windows\Temporary Internet Files\Content.IE5\BYPD6J23\deudas_gi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23959"/>
            <a:ext cx="1489348" cy="148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91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lstStyle/>
          <a:p>
            <a:pPr algn="ctr"/>
            <a:r>
              <a:rPr lang="en-AU" dirty="0" smtClean="0"/>
              <a:t>Disability Provisions</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The </a:t>
            </a:r>
            <a:r>
              <a:rPr lang="en-AU" dirty="0" smtClean="0"/>
              <a:t>BOSTES recognises </a:t>
            </a:r>
            <a:r>
              <a:rPr lang="en-AU" dirty="0" smtClean="0"/>
              <a:t>that for some </a:t>
            </a:r>
            <a:r>
              <a:rPr lang="en-AU" dirty="0" smtClean="0"/>
              <a:t>students, </a:t>
            </a:r>
            <a:r>
              <a:rPr lang="en-AU" dirty="0" smtClean="0"/>
              <a:t>the conditions of the examination room or of their own circumstances might mean that they are disadvantaged, so provisions can be applied for that will make the actual sitting for the exam easier.</a:t>
            </a:r>
          </a:p>
          <a:p>
            <a:r>
              <a:rPr lang="en-AU" dirty="0" smtClean="0"/>
              <a:t>This does not mean extra marks for any student</a:t>
            </a:r>
          </a:p>
          <a:p>
            <a:r>
              <a:rPr lang="en-AU" dirty="0" smtClean="0"/>
              <a:t>The </a:t>
            </a:r>
            <a:r>
              <a:rPr lang="en-AU" dirty="0" smtClean="0"/>
              <a:t>BOSTES </a:t>
            </a:r>
            <a:r>
              <a:rPr lang="en-AU" dirty="0" smtClean="0"/>
              <a:t>is still very reluctant to provide for the option of writing on a computer. This is usually only offered if there are significant physical disabilities.</a:t>
            </a:r>
          </a:p>
          <a:p>
            <a:endParaRPr lang="en-AU" dirty="0"/>
          </a:p>
        </p:txBody>
      </p:sp>
    </p:spTree>
    <p:extLst>
      <p:ext uri="{BB962C8B-B14F-4D97-AF65-F5344CB8AC3E}">
        <p14:creationId xmlns:p14="http://schemas.microsoft.com/office/powerpoint/2010/main" val="38372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smtClean="0"/>
              <a:t>WELCOME</a:t>
            </a:r>
            <a:endParaRPr lang="en-AU" sz="5400" dirty="0"/>
          </a:p>
        </p:txBody>
      </p:sp>
      <p:sp>
        <p:nvSpPr>
          <p:cNvPr id="3" name="Content Placeholder 2"/>
          <p:cNvSpPr>
            <a:spLocks noGrp="1"/>
          </p:cNvSpPr>
          <p:nvPr>
            <p:ph idx="1"/>
          </p:nvPr>
        </p:nvSpPr>
        <p:spPr/>
        <p:txBody>
          <a:bodyPr/>
          <a:lstStyle/>
          <a:p>
            <a:r>
              <a:rPr lang="en-AU" dirty="0" smtClean="0"/>
              <a:t>Deputy Principal – Carla </a:t>
            </a:r>
            <a:r>
              <a:rPr lang="en-AU" dirty="0" err="1" smtClean="0"/>
              <a:t>Marchesin</a:t>
            </a:r>
            <a:endParaRPr lang="en-AU"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54" y="3888432"/>
            <a:ext cx="5569927" cy="265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776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Common Provisions</a:t>
            </a:r>
            <a:endParaRPr lang="en-AU" dirty="0"/>
          </a:p>
        </p:txBody>
      </p:sp>
      <p:sp>
        <p:nvSpPr>
          <p:cNvPr id="3" name="Content Placeholder 2"/>
          <p:cNvSpPr>
            <a:spLocks noGrp="1"/>
          </p:cNvSpPr>
          <p:nvPr>
            <p:ph idx="1"/>
          </p:nvPr>
        </p:nvSpPr>
        <p:spPr/>
        <p:txBody>
          <a:bodyPr/>
          <a:lstStyle/>
          <a:p>
            <a:r>
              <a:rPr lang="en-AU" dirty="0" smtClean="0"/>
              <a:t>The most common Disability Provision is for </a:t>
            </a:r>
            <a:r>
              <a:rPr lang="en-AU" b="1" dirty="0" smtClean="0"/>
              <a:t>separate small group supervision</a:t>
            </a:r>
            <a:r>
              <a:rPr lang="en-AU" dirty="0" smtClean="0"/>
              <a:t>, away from or adjacent to the main examination hall.</a:t>
            </a:r>
          </a:p>
          <a:p>
            <a:r>
              <a:rPr lang="en-AU" dirty="0" smtClean="0"/>
              <a:t>Where assessment tasks are being carried out in a classroom this provision is not </a:t>
            </a:r>
            <a:r>
              <a:rPr lang="en-AU" dirty="0" smtClean="0"/>
              <a:t>applied, </a:t>
            </a:r>
            <a:r>
              <a:rPr lang="en-AU" dirty="0" smtClean="0"/>
              <a:t>as the class group itself constitutes a small group.</a:t>
            </a:r>
            <a:endParaRPr lang="en-AU" dirty="0"/>
          </a:p>
        </p:txBody>
      </p:sp>
      <p:pic>
        <p:nvPicPr>
          <p:cNvPr id="1026" name="Picture 2" descr="C:\Users\jrountree\AppData\Local\Microsoft\Windows\Temporary Internet Files\Content.IE5\BKN38YLD\abstract-grou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725144"/>
            <a:ext cx="1836204" cy="183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1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Rest Breaks</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Students can be granted the opportunity to take rest breaks from writing their exams in order to refocus their attention or exercise some calming techniques such </a:t>
            </a:r>
            <a:r>
              <a:rPr lang="en-AU" dirty="0" smtClean="0"/>
              <a:t>as </a:t>
            </a:r>
            <a:r>
              <a:rPr lang="en-AU" dirty="0" smtClean="0"/>
              <a:t>breathing.</a:t>
            </a:r>
          </a:p>
          <a:p>
            <a:r>
              <a:rPr lang="en-AU" dirty="0" smtClean="0"/>
              <a:t>The breaks </a:t>
            </a:r>
            <a:r>
              <a:rPr lang="en-AU" dirty="0" smtClean="0"/>
              <a:t>are </a:t>
            </a:r>
            <a:r>
              <a:rPr lang="en-AU" dirty="0" smtClean="0"/>
              <a:t>taken </a:t>
            </a:r>
            <a:r>
              <a:rPr lang="en-AU" dirty="0" smtClean="0"/>
              <a:t>at a rate of 5 mins per half hour </a:t>
            </a:r>
            <a:r>
              <a:rPr lang="en-AU" dirty="0" smtClean="0"/>
              <a:t>for</a:t>
            </a:r>
            <a:r>
              <a:rPr lang="en-AU" dirty="0" smtClean="0"/>
              <a:t> </a:t>
            </a:r>
            <a:r>
              <a:rPr lang="en-AU" dirty="0" smtClean="0"/>
              <a:t>the length of the examination. They must take 5 min breaks at a time.</a:t>
            </a:r>
            <a:endParaRPr lang="en-AU" dirty="0"/>
          </a:p>
          <a:p>
            <a:r>
              <a:rPr lang="en-AU" dirty="0" smtClean="0"/>
              <a:t>Rest breaks are timed and the student is accorded the accumulated time at the end of the examination time.</a:t>
            </a:r>
            <a:endParaRPr lang="en-AU" dirty="0"/>
          </a:p>
        </p:txBody>
      </p:sp>
    </p:spTree>
    <p:extLst>
      <p:ext uri="{BB962C8B-B14F-4D97-AF65-F5344CB8AC3E}">
        <p14:creationId xmlns:p14="http://schemas.microsoft.com/office/powerpoint/2010/main" val="2002354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Extra Time to Write</a:t>
            </a:r>
            <a:endParaRPr lang="en-AU" dirty="0"/>
          </a:p>
        </p:txBody>
      </p:sp>
      <p:sp>
        <p:nvSpPr>
          <p:cNvPr id="3" name="Content Placeholder 2"/>
          <p:cNvSpPr>
            <a:spLocks noGrp="1"/>
          </p:cNvSpPr>
          <p:nvPr>
            <p:ph idx="1"/>
          </p:nvPr>
        </p:nvSpPr>
        <p:spPr>
          <a:xfrm>
            <a:off x="304800" y="1554162"/>
            <a:ext cx="8659688" cy="5151142"/>
          </a:xfrm>
        </p:spPr>
        <p:txBody>
          <a:bodyPr>
            <a:normAutofit/>
          </a:bodyPr>
          <a:lstStyle/>
          <a:p>
            <a:r>
              <a:rPr lang="en-AU" dirty="0" smtClean="0"/>
              <a:t>Extra time for students to write is very rarely provided.</a:t>
            </a:r>
          </a:p>
          <a:p>
            <a:r>
              <a:rPr lang="en-AU" dirty="0" smtClean="0"/>
              <a:t>Extra time is usually associated with physical disability which handicaps the </a:t>
            </a:r>
            <a:r>
              <a:rPr lang="en-AU" dirty="0" smtClean="0"/>
              <a:t>student’s </a:t>
            </a:r>
            <a:r>
              <a:rPr lang="en-AU" dirty="0" smtClean="0"/>
              <a:t>ability to write</a:t>
            </a:r>
            <a:r>
              <a:rPr lang="en-AU" dirty="0" smtClean="0"/>
              <a:t>.</a:t>
            </a:r>
            <a:endParaRPr lang="en-AU" dirty="0" smtClean="0"/>
          </a:p>
          <a:p>
            <a:r>
              <a:rPr lang="en-AU" dirty="0" smtClean="0"/>
              <a:t>Students can apply for a scribe, however dictating to a scribe is a skill and many students dislike doing this</a:t>
            </a:r>
            <a:endParaRPr lang="en-AU" dirty="0"/>
          </a:p>
        </p:txBody>
      </p:sp>
      <p:pic>
        <p:nvPicPr>
          <p:cNvPr id="4098" name="Picture 2" descr="C:\Users\jrountree\AppData\Local\Microsoft\Windows\Temporary Internet Files\Content.IE5\OY3T42OZ\large-Clock-Calendar-2-66.6-1290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17232"/>
            <a:ext cx="10801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84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838200"/>
          </a:xfrm>
        </p:spPr>
        <p:txBody>
          <a:bodyPr>
            <a:normAutofit fontScale="90000"/>
          </a:bodyPr>
          <a:lstStyle/>
          <a:p>
            <a:pPr algn="ctr"/>
            <a:r>
              <a:rPr lang="en-AU" dirty="0" smtClean="0"/>
              <a:t>What if something goes wrong at the time of the examinations?</a:t>
            </a:r>
            <a:endParaRPr lang="en-AU" dirty="0"/>
          </a:p>
        </p:txBody>
      </p:sp>
      <p:sp>
        <p:nvSpPr>
          <p:cNvPr id="3" name="Content Placeholder 2"/>
          <p:cNvSpPr>
            <a:spLocks noGrp="1"/>
          </p:cNvSpPr>
          <p:nvPr>
            <p:ph idx="1"/>
          </p:nvPr>
        </p:nvSpPr>
        <p:spPr/>
        <p:txBody>
          <a:bodyPr/>
          <a:lstStyle/>
          <a:p>
            <a:r>
              <a:rPr lang="en-AU" b="1" i="1" u="sng" dirty="0" smtClean="0"/>
              <a:t>Illness /Misadventure </a:t>
            </a:r>
            <a:r>
              <a:rPr lang="en-AU" dirty="0" smtClean="0"/>
              <a:t> applications can be made for situations that arise at the time of examinations or assessments.</a:t>
            </a:r>
          </a:p>
          <a:p>
            <a:r>
              <a:rPr lang="en-AU" dirty="0" smtClean="0"/>
              <a:t>The forms appear in the </a:t>
            </a:r>
            <a:r>
              <a:rPr lang="en-AU" dirty="0" smtClean="0"/>
              <a:t>students’ </a:t>
            </a:r>
            <a:r>
              <a:rPr lang="en-AU" dirty="0" smtClean="0"/>
              <a:t>assessment booklets.</a:t>
            </a:r>
          </a:p>
          <a:p>
            <a:r>
              <a:rPr lang="en-AU" dirty="0" smtClean="0"/>
              <a:t>A form should be submitted with the appropriate medical certificate that covers the precise time that the examination was held.</a:t>
            </a:r>
            <a:endParaRPr lang="en-AU" dirty="0"/>
          </a:p>
        </p:txBody>
      </p:sp>
    </p:spTree>
    <p:extLst>
      <p:ext uri="{BB962C8B-B14F-4D97-AF65-F5344CB8AC3E}">
        <p14:creationId xmlns:p14="http://schemas.microsoft.com/office/powerpoint/2010/main" val="794797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Illness/Misadventure</a:t>
            </a:r>
            <a:endParaRPr lang="en-AU" dirty="0"/>
          </a:p>
        </p:txBody>
      </p:sp>
      <p:sp>
        <p:nvSpPr>
          <p:cNvPr id="3" name="Content Placeholder 2"/>
          <p:cNvSpPr>
            <a:spLocks noGrp="1"/>
          </p:cNvSpPr>
          <p:nvPr>
            <p:ph idx="1"/>
          </p:nvPr>
        </p:nvSpPr>
        <p:spPr/>
        <p:txBody>
          <a:bodyPr>
            <a:normAutofit lnSpcReduction="10000"/>
          </a:bodyPr>
          <a:lstStyle/>
          <a:p>
            <a:r>
              <a:rPr lang="en-AU" dirty="0" smtClean="0"/>
              <a:t>The BOS recommends attending and attempting examinations if at all possible plus submitting an Ill/</a:t>
            </a:r>
            <a:r>
              <a:rPr lang="en-AU" dirty="0" err="1" smtClean="0"/>
              <a:t>Misad</a:t>
            </a:r>
            <a:r>
              <a:rPr lang="en-AU" dirty="0" smtClean="0"/>
              <a:t> form in case the student performs significantly below their normal performance level.</a:t>
            </a:r>
          </a:p>
          <a:p>
            <a:r>
              <a:rPr lang="en-AU" dirty="0" smtClean="0"/>
              <a:t>Illness/ Misadventure forms must be submitted on the first day of return to school or during the HSC before the conclusion of the timetabled exams.</a:t>
            </a:r>
            <a:endParaRPr lang="en-AU" dirty="0"/>
          </a:p>
        </p:txBody>
      </p:sp>
    </p:spTree>
    <p:extLst>
      <p:ext uri="{BB962C8B-B14F-4D97-AF65-F5344CB8AC3E}">
        <p14:creationId xmlns:p14="http://schemas.microsoft.com/office/powerpoint/2010/main" val="2177810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 5 free marks</a:t>
            </a:r>
            <a:r>
              <a:rPr lang="en-AU" dirty="0" smtClean="0"/>
              <a:t>?</a:t>
            </a:r>
            <a:endParaRPr lang="en-AU" dirty="0"/>
          </a:p>
        </p:txBody>
      </p:sp>
      <p:sp>
        <p:nvSpPr>
          <p:cNvPr id="3" name="Content Placeholder 2"/>
          <p:cNvSpPr>
            <a:spLocks noGrp="1"/>
          </p:cNvSpPr>
          <p:nvPr>
            <p:ph idx="1"/>
          </p:nvPr>
        </p:nvSpPr>
        <p:spPr/>
        <p:txBody>
          <a:bodyPr>
            <a:normAutofit lnSpcReduction="10000"/>
          </a:bodyPr>
          <a:lstStyle/>
          <a:p>
            <a:r>
              <a:rPr lang="en-AU" dirty="0" smtClean="0"/>
              <a:t>EAS - </a:t>
            </a:r>
            <a:r>
              <a:rPr lang="en-AU" dirty="0" smtClean="0"/>
              <a:t>Educational Access Scheme.</a:t>
            </a:r>
          </a:p>
          <a:p>
            <a:r>
              <a:rPr lang="en-AU" dirty="0" smtClean="0"/>
              <a:t>These applications do not become available until </a:t>
            </a:r>
            <a:r>
              <a:rPr lang="en-AU" dirty="0" smtClean="0"/>
              <a:t>mid-August</a:t>
            </a:r>
            <a:r>
              <a:rPr lang="en-AU" dirty="0" smtClean="0"/>
              <a:t>.</a:t>
            </a:r>
          </a:p>
          <a:p>
            <a:r>
              <a:rPr lang="en-AU" dirty="0" smtClean="0"/>
              <a:t>Application is made to </a:t>
            </a:r>
            <a:r>
              <a:rPr lang="en-AU" b="1" dirty="0" smtClean="0"/>
              <a:t>the University Admissions Centre </a:t>
            </a:r>
            <a:r>
              <a:rPr lang="en-AU" dirty="0" smtClean="0"/>
              <a:t>in the event that there has been a </a:t>
            </a:r>
            <a:r>
              <a:rPr lang="en-AU" dirty="0" smtClean="0">
                <a:solidFill>
                  <a:srgbClr val="FF0000"/>
                </a:solidFill>
              </a:rPr>
              <a:t>long term </a:t>
            </a:r>
            <a:r>
              <a:rPr lang="en-AU" dirty="0" smtClean="0"/>
              <a:t>family background issue or illness that may have impacted on a </a:t>
            </a:r>
            <a:r>
              <a:rPr lang="en-AU" dirty="0" smtClean="0"/>
              <a:t>student’s </a:t>
            </a:r>
            <a:r>
              <a:rPr lang="en-AU" dirty="0" smtClean="0"/>
              <a:t>capacity to perform to the best of their ability in the HSC.</a:t>
            </a:r>
            <a:endParaRPr lang="en-AU" dirty="0"/>
          </a:p>
        </p:txBody>
      </p:sp>
    </p:spTree>
    <p:extLst>
      <p:ext uri="{BB962C8B-B14F-4D97-AF65-F5344CB8AC3E}">
        <p14:creationId xmlns:p14="http://schemas.microsoft.com/office/powerpoint/2010/main" val="2148867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Documentation</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The EAS application requires quite a deal of documentation, including </a:t>
            </a:r>
            <a:r>
              <a:rPr lang="en-AU" dirty="0" smtClean="0"/>
              <a:t>medical legal statements, </a:t>
            </a:r>
            <a:r>
              <a:rPr lang="en-AU" dirty="0" err="1" smtClean="0"/>
              <a:t>Centrelink</a:t>
            </a:r>
            <a:r>
              <a:rPr lang="en-AU" dirty="0" smtClean="0"/>
              <a:t> statements, statutory </a:t>
            </a:r>
            <a:r>
              <a:rPr lang="en-AU" dirty="0" smtClean="0"/>
              <a:t>declarations or proof of family events and crises.</a:t>
            </a:r>
          </a:p>
          <a:p>
            <a:r>
              <a:rPr lang="en-AU" dirty="0" smtClean="0"/>
              <a:t>There is a booklet that accompanies the application form. This details the required </a:t>
            </a:r>
            <a:r>
              <a:rPr lang="en-AU" dirty="0" smtClean="0"/>
              <a:t>documents </a:t>
            </a:r>
            <a:r>
              <a:rPr lang="en-AU" dirty="0" smtClean="0"/>
              <a:t>for each category of application. Students are required to make a statement, and to submit photocopies of all documents that have been verified by a JP.</a:t>
            </a:r>
            <a:endParaRPr lang="en-AU" dirty="0"/>
          </a:p>
        </p:txBody>
      </p:sp>
    </p:spTree>
    <p:extLst>
      <p:ext uri="{BB962C8B-B14F-4D97-AF65-F5344CB8AC3E}">
        <p14:creationId xmlns:p14="http://schemas.microsoft.com/office/powerpoint/2010/main" val="426612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Educational Impact</a:t>
            </a:r>
            <a:endParaRPr lang="en-AU" dirty="0"/>
          </a:p>
        </p:txBody>
      </p:sp>
      <p:sp>
        <p:nvSpPr>
          <p:cNvPr id="3" name="Content Placeholder 2"/>
          <p:cNvSpPr>
            <a:spLocks noGrp="1"/>
          </p:cNvSpPr>
          <p:nvPr>
            <p:ph idx="1"/>
          </p:nvPr>
        </p:nvSpPr>
        <p:spPr>
          <a:xfrm>
            <a:off x="304800" y="1554162"/>
            <a:ext cx="8686800" cy="4899174"/>
          </a:xfrm>
        </p:spPr>
        <p:txBody>
          <a:bodyPr>
            <a:normAutofit/>
          </a:bodyPr>
          <a:lstStyle/>
          <a:p>
            <a:r>
              <a:rPr lang="en-AU" dirty="0" smtClean="0"/>
              <a:t>The school is the last to write on the form and school personnel must be the people to describe </a:t>
            </a:r>
            <a:r>
              <a:rPr lang="en-AU" dirty="0" smtClean="0"/>
              <a:t>the educational </a:t>
            </a:r>
            <a:r>
              <a:rPr lang="en-AU" dirty="0"/>
              <a:t>i</a:t>
            </a:r>
            <a:r>
              <a:rPr lang="en-AU" dirty="0" smtClean="0"/>
              <a:t>mpact </a:t>
            </a:r>
            <a:r>
              <a:rPr lang="en-AU" dirty="0" smtClean="0"/>
              <a:t>of the circumstances pertinent to each student.</a:t>
            </a:r>
          </a:p>
          <a:p>
            <a:r>
              <a:rPr lang="en-AU" dirty="0" smtClean="0"/>
              <a:t>This means that we need to know about the circumstances, and the more that we can cite phone </a:t>
            </a:r>
            <a:r>
              <a:rPr lang="en-AU" dirty="0" smtClean="0"/>
              <a:t>calls, </a:t>
            </a:r>
            <a:r>
              <a:rPr lang="en-AU" dirty="0" smtClean="0"/>
              <a:t>contact with </a:t>
            </a:r>
            <a:r>
              <a:rPr lang="en-AU" dirty="0" smtClean="0"/>
              <a:t>family, </a:t>
            </a:r>
            <a:r>
              <a:rPr lang="en-AU" dirty="0" smtClean="0"/>
              <a:t>counsellor </a:t>
            </a:r>
            <a:r>
              <a:rPr lang="en-AU" dirty="0" smtClean="0"/>
              <a:t>interviews and so on, </a:t>
            </a:r>
            <a:r>
              <a:rPr lang="en-AU" dirty="0" smtClean="0"/>
              <a:t>then the stronger our support can be.</a:t>
            </a:r>
            <a:endParaRPr lang="en-AU" dirty="0"/>
          </a:p>
        </p:txBody>
      </p:sp>
    </p:spTree>
    <p:extLst>
      <p:ext uri="{BB962C8B-B14F-4D97-AF65-F5344CB8AC3E}">
        <p14:creationId xmlns:p14="http://schemas.microsoft.com/office/powerpoint/2010/main" val="193448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Communication!</a:t>
            </a:r>
            <a:endParaRPr lang="en-AU" dirty="0"/>
          </a:p>
        </p:txBody>
      </p:sp>
      <p:pic>
        <p:nvPicPr>
          <p:cNvPr id="6146" name="Picture 2" descr="C:\Users\jrountree\AppData\Local\Microsoft\Windows\Temporary Internet Files\Content.IE5\OY3T42OZ\Phone_Shiny_Icon.svg[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5616" y="2950228"/>
            <a:ext cx="1917675" cy="19176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rountree\AppData\Local\Microsoft\Windows\Temporary Internet Files\Content.IE5\OY3T42OZ\Email-butt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852934"/>
            <a:ext cx="2232248" cy="21122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rountree\AppData\Local\Microsoft\Windows\Temporary Internet Files\Content.IE5\BYPD6J23\Email_Shiny_Ic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29" y="3008965"/>
            <a:ext cx="1800201" cy="18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65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err="1" smtClean="0"/>
              <a:t>COunselling</a:t>
            </a:r>
            <a:endParaRPr lang="en-AU" sz="5400" dirty="0"/>
          </a:p>
        </p:txBody>
      </p:sp>
      <p:sp>
        <p:nvSpPr>
          <p:cNvPr id="3" name="Content Placeholder 2"/>
          <p:cNvSpPr>
            <a:spLocks noGrp="1"/>
          </p:cNvSpPr>
          <p:nvPr>
            <p:ph idx="1"/>
          </p:nvPr>
        </p:nvSpPr>
        <p:spPr/>
        <p:txBody>
          <a:bodyPr/>
          <a:lstStyle/>
          <a:p>
            <a:r>
              <a:rPr lang="en-AU" dirty="0" smtClean="0"/>
              <a:t>Counsellor – </a:t>
            </a:r>
            <a:r>
              <a:rPr lang="en-AU" dirty="0" err="1" smtClean="0"/>
              <a:t>Emmy</a:t>
            </a:r>
            <a:r>
              <a:rPr lang="en-AU" dirty="0" smtClean="0"/>
              <a:t> </a:t>
            </a:r>
            <a:r>
              <a:rPr lang="en-AU" dirty="0" err="1" smtClean="0"/>
              <a:t>Druce</a:t>
            </a:r>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917885"/>
            <a:ext cx="541043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33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smtClean="0"/>
              <a:t>EXPECTATIONS</a:t>
            </a:r>
            <a:endParaRPr lang="en-AU" sz="5400" dirty="0"/>
          </a:p>
        </p:txBody>
      </p:sp>
      <p:sp>
        <p:nvSpPr>
          <p:cNvPr id="3" name="Content Placeholder 2"/>
          <p:cNvSpPr>
            <a:spLocks noGrp="1"/>
          </p:cNvSpPr>
          <p:nvPr>
            <p:ph idx="1"/>
          </p:nvPr>
        </p:nvSpPr>
        <p:spPr/>
        <p:txBody>
          <a:bodyPr/>
          <a:lstStyle/>
          <a:p>
            <a:r>
              <a:rPr lang="en-AU" dirty="0" smtClean="0"/>
              <a:t>Principal – Jane Dennett</a:t>
            </a:r>
            <a:endParaRPr lang="en-AU" dirty="0"/>
          </a:p>
        </p:txBody>
      </p:sp>
      <p:pic>
        <p:nvPicPr>
          <p:cNvPr id="2050" name="Picture 2">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425726"/>
            <a:ext cx="6475840" cy="402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715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smtClean="0"/>
              <a:t>Careers</a:t>
            </a:r>
            <a:endParaRPr lang="en-AU" sz="5400" dirty="0"/>
          </a:p>
        </p:txBody>
      </p:sp>
      <p:sp>
        <p:nvSpPr>
          <p:cNvPr id="3" name="Content Placeholder 2"/>
          <p:cNvSpPr>
            <a:spLocks noGrp="1"/>
          </p:cNvSpPr>
          <p:nvPr>
            <p:ph idx="1"/>
          </p:nvPr>
        </p:nvSpPr>
        <p:spPr/>
        <p:txBody>
          <a:bodyPr/>
          <a:lstStyle/>
          <a:p>
            <a:r>
              <a:rPr lang="en-AU" dirty="0" smtClean="0"/>
              <a:t>Careers Adviser– Sophie Allen</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284984"/>
            <a:ext cx="7112287" cy="340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147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Careers	</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Student interviews</a:t>
            </a:r>
          </a:p>
          <a:p>
            <a:r>
              <a:rPr lang="en-AU" dirty="0" smtClean="0"/>
              <a:t>School Newsletter for upcoming events</a:t>
            </a:r>
          </a:p>
          <a:p>
            <a:r>
              <a:rPr lang="en-AU" dirty="0" smtClean="0"/>
              <a:t>Career Seminars April 7 - 1. Industry Trends 2.University Application &amp; Scholarship Writing</a:t>
            </a:r>
          </a:p>
          <a:p>
            <a:r>
              <a:rPr lang="en-AU" dirty="0" smtClean="0"/>
              <a:t>Lunchtime Presentations – Universities, Scholarship &amp; </a:t>
            </a:r>
            <a:r>
              <a:rPr lang="en-AU" dirty="0"/>
              <a:t>C</a:t>
            </a:r>
            <a:r>
              <a:rPr lang="en-AU" dirty="0" smtClean="0"/>
              <a:t>adetship programs, Gap Year </a:t>
            </a:r>
            <a:r>
              <a:rPr lang="en-AU" dirty="0" err="1" smtClean="0"/>
              <a:t>etc</a:t>
            </a:r>
            <a:endParaRPr lang="en-AU" dirty="0" smtClean="0"/>
          </a:p>
          <a:p>
            <a:r>
              <a:rPr lang="en-AU" dirty="0" smtClean="0"/>
              <a:t>NS5 Careers Expo St Ives </a:t>
            </a:r>
            <a:r>
              <a:rPr lang="en-AU" dirty="0" smtClean="0"/>
              <a:t>HS Tues </a:t>
            </a:r>
            <a:r>
              <a:rPr lang="en-AU" dirty="0" smtClean="0"/>
              <a:t>August 16 </a:t>
            </a:r>
            <a:r>
              <a:rPr lang="en-AU" dirty="0" smtClean="0"/>
              <a:t>5.00-8.00pm </a:t>
            </a:r>
            <a:endParaRPr lang="en-AU" dirty="0" smtClean="0"/>
          </a:p>
          <a:p>
            <a:r>
              <a:rPr lang="en-AU" dirty="0" smtClean="0"/>
              <a:t>UAC </a:t>
            </a:r>
            <a:r>
              <a:rPr lang="en-AU" dirty="0" smtClean="0"/>
              <a:t>– Universities Admissions Centre </a:t>
            </a:r>
            <a:endParaRPr lang="en-AU" dirty="0" smtClean="0"/>
          </a:p>
          <a:p>
            <a:endParaRPr lang="en-AU" dirty="0"/>
          </a:p>
        </p:txBody>
      </p:sp>
    </p:spTree>
    <p:extLst>
      <p:ext uri="{BB962C8B-B14F-4D97-AF65-F5344CB8AC3E}">
        <p14:creationId xmlns:p14="http://schemas.microsoft.com/office/powerpoint/2010/main" val="2802501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285750"/>
            <a:ext cx="90201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032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209550"/>
            <a:ext cx="9124950"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084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28613"/>
            <a:ext cx="9058275"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864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238125"/>
            <a:ext cx="90773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762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61925"/>
            <a:ext cx="885825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45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23863"/>
            <a:ext cx="902970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636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80920" cy="720080"/>
          </a:xfrm>
        </p:spPr>
        <p:txBody>
          <a:bodyPr>
            <a:noAutofit/>
          </a:bodyPr>
          <a:lstStyle/>
          <a:p>
            <a:r>
              <a:rPr lang="en-AU" sz="8000" dirty="0" smtClean="0">
                <a:solidFill>
                  <a:schemeClr val="accent6">
                    <a:lumMod val="60000"/>
                    <a:lumOff val="40000"/>
                  </a:schemeClr>
                </a:solidFill>
              </a:rPr>
              <a:t>Beyond the HSC </a:t>
            </a:r>
            <a:endParaRPr lang="en-AU" sz="8000" dirty="0">
              <a:solidFill>
                <a:schemeClr val="accent6">
                  <a:lumMod val="60000"/>
                  <a:lumOff val="40000"/>
                </a:schemeClr>
              </a:solidFill>
            </a:endParaRPr>
          </a:p>
        </p:txBody>
      </p:sp>
      <p:sp>
        <p:nvSpPr>
          <p:cNvPr id="4" name="TextBox 3"/>
          <p:cNvSpPr txBox="1"/>
          <p:nvPr/>
        </p:nvSpPr>
        <p:spPr>
          <a:xfrm>
            <a:off x="3707904" y="2016768"/>
            <a:ext cx="5290120" cy="4216539"/>
          </a:xfrm>
          <a:prstGeom prst="rect">
            <a:avLst/>
          </a:prstGeom>
          <a:noFill/>
        </p:spPr>
        <p:txBody>
          <a:bodyPr wrap="square" rtlCol="0">
            <a:spAutoFit/>
          </a:bodyPr>
          <a:lstStyle/>
          <a:p>
            <a:pPr marL="457200" indent="-457200">
              <a:buFont typeface="Arial" panose="020B0604020202020204" pitchFamily="34" charset="0"/>
              <a:buChar char="•"/>
            </a:pPr>
            <a:r>
              <a:rPr lang="en-AU" sz="4000" b="1" dirty="0">
                <a:solidFill>
                  <a:schemeClr val="tx2"/>
                </a:solidFill>
              </a:rPr>
              <a:t>UAC applications</a:t>
            </a:r>
          </a:p>
          <a:p>
            <a:pPr marL="457200" indent="-457200">
              <a:buFont typeface="Arial" panose="020B0604020202020204" pitchFamily="34" charset="0"/>
              <a:buChar char="•"/>
            </a:pPr>
            <a:r>
              <a:rPr lang="en-AU" sz="4000" b="1" dirty="0" smtClean="0">
                <a:solidFill>
                  <a:schemeClr val="tx2"/>
                </a:solidFill>
              </a:rPr>
              <a:t>Undergraduate </a:t>
            </a:r>
            <a:r>
              <a:rPr lang="en-AU" sz="4000" b="1" dirty="0">
                <a:solidFill>
                  <a:schemeClr val="tx2"/>
                </a:solidFill>
              </a:rPr>
              <a:t>Scholarship Applications</a:t>
            </a:r>
          </a:p>
          <a:p>
            <a:pPr marL="457200" indent="-457200">
              <a:buFont typeface="Arial" panose="020B0604020202020204" pitchFamily="34" charset="0"/>
              <a:buChar char="•"/>
            </a:pPr>
            <a:r>
              <a:rPr lang="en-AU" sz="4000" b="1" dirty="0" smtClean="0">
                <a:solidFill>
                  <a:schemeClr val="tx2"/>
                </a:solidFill>
              </a:rPr>
              <a:t>TAFE </a:t>
            </a:r>
            <a:r>
              <a:rPr lang="en-AU" sz="4000" b="1" dirty="0">
                <a:solidFill>
                  <a:schemeClr val="tx2"/>
                </a:solidFill>
              </a:rPr>
              <a:t>applications</a:t>
            </a:r>
          </a:p>
          <a:p>
            <a:pPr marL="457200" indent="-457200">
              <a:buFont typeface="Arial" panose="020B0604020202020204" pitchFamily="34" charset="0"/>
              <a:buChar char="•"/>
            </a:pPr>
            <a:r>
              <a:rPr lang="en-AU" sz="4000" b="1" dirty="0">
                <a:solidFill>
                  <a:schemeClr val="tx2"/>
                </a:solidFill>
              </a:rPr>
              <a:t>Open Days</a:t>
            </a:r>
          </a:p>
          <a:p>
            <a:endParaRPr lang="en-AU" sz="2800" b="1" i="1"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42" r="26543"/>
          <a:stretch/>
        </p:blipFill>
        <p:spPr bwMode="auto">
          <a:xfrm>
            <a:off x="341391" y="1761482"/>
            <a:ext cx="3112018" cy="425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198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00892" cy="1700808"/>
          </a:xfrm>
        </p:spPr>
        <p:txBody>
          <a:bodyPr>
            <a:normAutofit fontScale="90000"/>
          </a:bodyPr>
          <a:lstStyle/>
          <a:p>
            <a:r>
              <a:rPr lang="en-AU" sz="9600" b="1" dirty="0" smtClean="0">
                <a:solidFill>
                  <a:srgbClr val="FFFF00"/>
                </a:solidFill>
              </a:rPr>
              <a:t>Message …..</a:t>
            </a:r>
            <a:endParaRPr lang="en-AU" sz="9600" b="1" dirty="0">
              <a:solidFill>
                <a:srgbClr val="FFFF00"/>
              </a:solidFill>
            </a:endParaRPr>
          </a:p>
        </p:txBody>
      </p:sp>
      <p:sp>
        <p:nvSpPr>
          <p:cNvPr id="12" name="Rectangle 11"/>
          <p:cNvSpPr/>
          <p:nvPr/>
        </p:nvSpPr>
        <p:spPr>
          <a:xfrm>
            <a:off x="2143108" y="5500702"/>
            <a:ext cx="6672804" cy="923330"/>
          </a:xfrm>
          <a:prstGeom prst="rect">
            <a:avLst/>
          </a:prstGeom>
        </p:spPr>
        <p:txBody>
          <a:bodyPr wrap="square">
            <a:spAutoFit/>
          </a:bodyPr>
          <a:lstStyle/>
          <a:p>
            <a:r>
              <a:rPr lang="en-AU" sz="5400" b="1" dirty="0" smtClean="0">
                <a:solidFill>
                  <a:schemeClr val="bg1"/>
                </a:solidFill>
              </a:rPr>
              <a:t>…….one step at a time</a:t>
            </a:r>
            <a:endParaRPr lang="en-AU" sz="5400" dirty="0"/>
          </a:p>
        </p:txBody>
      </p:sp>
      <p:sp>
        <p:nvSpPr>
          <p:cNvPr id="17" name="Rectangle 16"/>
          <p:cNvSpPr/>
          <p:nvPr/>
        </p:nvSpPr>
        <p:spPr>
          <a:xfrm>
            <a:off x="755576" y="2204864"/>
            <a:ext cx="4459366" cy="923330"/>
          </a:xfrm>
          <a:prstGeom prst="rect">
            <a:avLst/>
          </a:prstGeom>
        </p:spPr>
        <p:txBody>
          <a:bodyPr wrap="square">
            <a:spAutoFit/>
          </a:bodyPr>
          <a:lstStyle/>
          <a:p>
            <a:r>
              <a:rPr lang="en-A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Take it easy</a:t>
            </a:r>
            <a:endParaRPr lang="en-A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805151"/>
            <a:ext cx="2200256" cy="36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332656"/>
            <a:ext cx="7848872" cy="1143000"/>
          </a:xfrm>
        </p:spPr>
        <p:txBody>
          <a:bodyPr>
            <a:normAutofit fontScale="90000"/>
          </a:bodyPr>
          <a:lstStyle/>
          <a:p>
            <a:r>
              <a:rPr lang="en-AU" sz="3600" b="1" dirty="0" smtClean="0">
                <a:latin typeface="Cambria" panose="02040503050406030204" pitchFamily="18" charset="0"/>
              </a:rPr>
              <a:t>The HSC - what’s a parent to do?</a:t>
            </a:r>
            <a:endParaRPr lang="en-AU" sz="3600" b="1" dirty="0">
              <a:latin typeface="Cambria" panose="02040503050406030204" pitchFamily="18" charset="0"/>
            </a:endParaRPr>
          </a:p>
        </p:txBody>
      </p:sp>
      <p:sp>
        <p:nvSpPr>
          <p:cNvPr id="2" name="Content Placeholder 1"/>
          <p:cNvSpPr>
            <a:spLocks noGrp="1"/>
          </p:cNvSpPr>
          <p:nvPr>
            <p:ph idx="1"/>
          </p:nvPr>
        </p:nvSpPr>
        <p:spPr>
          <a:xfrm>
            <a:off x="683568" y="1700808"/>
            <a:ext cx="7776864" cy="4536504"/>
          </a:xfrm>
        </p:spPr>
        <p:txBody>
          <a:bodyPr>
            <a:noAutofit/>
          </a:bodyPr>
          <a:lstStyle/>
          <a:p>
            <a:r>
              <a:rPr lang="en-AU" sz="2800" dirty="0" smtClean="0">
                <a:latin typeface="Cambria" panose="02040503050406030204" pitchFamily="18" charset="0"/>
              </a:rPr>
              <a:t>Should he keep his part-time job?</a:t>
            </a:r>
          </a:p>
          <a:p>
            <a:r>
              <a:rPr lang="en-AU" sz="2800" dirty="0" smtClean="0">
                <a:latin typeface="Cambria" panose="02040503050406030204" pitchFamily="18" charset="0"/>
              </a:rPr>
              <a:t>The door’s shut, but is </a:t>
            </a:r>
            <a:r>
              <a:rPr lang="en-AU" sz="2800" dirty="0">
                <a:latin typeface="Cambria" panose="02040503050406030204" pitchFamily="18" charset="0"/>
              </a:rPr>
              <a:t>she studying in there</a:t>
            </a:r>
            <a:r>
              <a:rPr lang="en-AU" sz="2800" dirty="0" smtClean="0">
                <a:latin typeface="Cambria" panose="02040503050406030204" pitchFamily="18" charset="0"/>
              </a:rPr>
              <a:t>?</a:t>
            </a:r>
          </a:p>
          <a:p>
            <a:r>
              <a:rPr lang="en-AU" sz="2800" dirty="0" smtClean="0">
                <a:latin typeface="Cambria" panose="02040503050406030204" pitchFamily="18" charset="0"/>
              </a:rPr>
              <a:t>He won’t talk to me about how much work he’s doing.</a:t>
            </a:r>
          </a:p>
          <a:p>
            <a:r>
              <a:rPr lang="en-AU" sz="2800" dirty="0">
                <a:latin typeface="Cambria" panose="02040503050406030204" pitchFamily="18" charset="0"/>
              </a:rPr>
              <a:t>Is it really studying if there’s music playing</a:t>
            </a:r>
            <a:r>
              <a:rPr lang="en-AU" sz="2800" dirty="0" smtClean="0">
                <a:latin typeface="Cambria" panose="02040503050406030204" pitchFamily="18" charset="0"/>
              </a:rPr>
              <a:t>?</a:t>
            </a:r>
          </a:p>
          <a:p>
            <a:r>
              <a:rPr lang="en-AU" sz="2800" dirty="0" smtClean="0">
                <a:latin typeface="Cambria" panose="02040503050406030204" pitchFamily="18" charset="0"/>
              </a:rPr>
              <a:t>She lies on the floor – shouldn’t she be sitting at the desk?</a:t>
            </a:r>
          </a:p>
          <a:p>
            <a:r>
              <a:rPr lang="en-AU" sz="2800" dirty="0" smtClean="0">
                <a:latin typeface="Cambria" panose="02040503050406030204" pitchFamily="18" charset="0"/>
              </a:rPr>
              <a:t>Shouldn’t he know what he wants to do by now?</a:t>
            </a:r>
            <a:endParaRPr lang="en-AU" sz="2800" dirty="0">
              <a:latin typeface="Cambria" panose="02040503050406030204" pitchFamily="18" charset="0"/>
            </a:endParaRPr>
          </a:p>
        </p:txBody>
      </p:sp>
    </p:spTree>
    <p:extLst>
      <p:ext uri="{BB962C8B-B14F-4D97-AF65-F5344CB8AC3E}">
        <p14:creationId xmlns:p14="http://schemas.microsoft.com/office/powerpoint/2010/main" val="127655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3568" y="476672"/>
            <a:ext cx="7024744" cy="494928"/>
          </a:xfrm>
        </p:spPr>
        <p:txBody>
          <a:bodyPr>
            <a:noAutofit/>
          </a:bodyPr>
          <a:lstStyle/>
          <a:p>
            <a:r>
              <a:rPr lang="en-AU" sz="2800" b="1" dirty="0" smtClean="0">
                <a:latin typeface="Cambria" panose="02040503050406030204" pitchFamily="18" charset="0"/>
              </a:rPr>
              <a:t>For what it’s worth …</a:t>
            </a:r>
            <a:endParaRPr lang="en-AU" sz="2800" b="1" dirty="0">
              <a:latin typeface="Cambria" panose="02040503050406030204" pitchFamily="18" charset="0"/>
            </a:endParaRPr>
          </a:p>
        </p:txBody>
      </p:sp>
      <p:sp>
        <p:nvSpPr>
          <p:cNvPr id="10" name="Content Placeholder 9"/>
          <p:cNvSpPr>
            <a:spLocks noGrp="1"/>
          </p:cNvSpPr>
          <p:nvPr>
            <p:ph idx="1"/>
          </p:nvPr>
        </p:nvSpPr>
        <p:spPr>
          <a:xfrm>
            <a:off x="539552" y="1196752"/>
            <a:ext cx="8208912" cy="5544616"/>
          </a:xfrm>
        </p:spPr>
        <p:txBody>
          <a:bodyPr>
            <a:normAutofit fontScale="40000" lnSpcReduction="20000"/>
          </a:bodyPr>
          <a:lstStyle/>
          <a:p>
            <a:r>
              <a:rPr lang="en-AU" sz="5500" dirty="0" smtClean="0">
                <a:latin typeface="Cambria" panose="02040503050406030204" pitchFamily="18" charset="0"/>
              </a:rPr>
              <a:t>The HSC is teenagers’ first chance to discover their independence – no-one else can do the work for them. </a:t>
            </a:r>
          </a:p>
          <a:p>
            <a:pPr marL="68580" indent="0">
              <a:buNone/>
            </a:pPr>
            <a:endParaRPr lang="en-AU" sz="5500" dirty="0" smtClean="0">
              <a:latin typeface="Cambria" panose="02040503050406030204" pitchFamily="18" charset="0"/>
            </a:endParaRPr>
          </a:p>
          <a:p>
            <a:r>
              <a:rPr lang="en-AU" sz="5500" dirty="0" smtClean="0">
                <a:latin typeface="Cambria" panose="02040503050406030204" pitchFamily="18" charset="0"/>
              </a:rPr>
              <a:t>Stand back and let them do it – or not do it – their own way.</a:t>
            </a:r>
          </a:p>
          <a:p>
            <a:pPr marL="68580" indent="0">
              <a:buNone/>
            </a:pPr>
            <a:endParaRPr lang="en-AU" sz="5500" dirty="0" smtClean="0">
              <a:latin typeface="Cambria" panose="02040503050406030204" pitchFamily="18" charset="0"/>
            </a:endParaRPr>
          </a:p>
          <a:p>
            <a:r>
              <a:rPr lang="en-AU" sz="5500" dirty="0" smtClean="0">
                <a:latin typeface="Cambria" panose="02040503050406030204" pitchFamily="18" charset="0"/>
              </a:rPr>
              <a:t>Start with the basics: diet, sleep, exercise, limits on socialising, a structured routine</a:t>
            </a:r>
          </a:p>
          <a:p>
            <a:pPr marL="68580" indent="0">
              <a:buNone/>
            </a:pPr>
            <a:endParaRPr lang="en-AU" sz="5500" dirty="0" smtClean="0">
              <a:latin typeface="Cambria" panose="02040503050406030204" pitchFamily="18" charset="0"/>
            </a:endParaRPr>
          </a:p>
          <a:p>
            <a:r>
              <a:rPr lang="en-AU" sz="5500" dirty="0">
                <a:latin typeface="Cambria" panose="02040503050406030204" pitchFamily="18" charset="0"/>
              </a:rPr>
              <a:t>P</a:t>
            </a:r>
            <a:r>
              <a:rPr lang="en-AU" sz="5500" dirty="0" smtClean="0">
                <a:latin typeface="Cambria" panose="02040503050406030204" pitchFamily="18" charset="0"/>
              </a:rPr>
              <a:t>arents have an important role to play, but it is psychological more than active (Robyn </a:t>
            </a:r>
            <a:r>
              <a:rPr lang="en-AU" sz="5500" dirty="0" err="1" smtClean="0">
                <a:latin typeface="Cambria" panose="02040503050406030204" pitchFamily="18" charset="0"/>
              </a:rPr>
              <a:t>Chellew</a:t>
            </a:r>
            <a:r>
              <a:rPr lang="en-AU" sz="5500" dirty="0" smtClean="0">
                <a:latin typeface="Cambria" panose="02040503050406030204" pitchFamily="18" charset="0"/>
              </a:rPr>
              <a:t>). By Year 12, students need to take responsibility for themselves, but still need support from home. </a:t>
            </a:r>
          </a:p>
          <a:p>
            <a:pPr marL="68580" indent="0">
              <a:buNone/>
            </a:pPr>
            <a:endParaRPr lang="en-AU" sz="5500" dirty="0" smtClean="0">
              <a:latin typeface="Cambria" panose="02040503050406030204" pitchFamily="18" charset="0"/>
            </a:endParaRPr>
          </a:p>
          <a:p>
            <a:r>
              <a:rPr lang="en-AU" sz="5500" dirty="0" smtClean="0">
                <a:latin typeface="Cambria" panose="02040503050406030204" pitchFamily="18" charset="0"/>
              </a:rPr>
              <a:t>It can be a fine line between support and judgement – listening is key.</a:t>
            </a:r>
          </a:p>
          <a:p>
            <a:pPr marL="68580" indent="0">
              <a:buNone/>
            </a:pPr>
            <a:endParaRPr lang="en-AU" sz="5500" dirty="0" smtClean="0">
              <a:latin typeface="Cambria" panose="02040503050406030204" pitchFamily="18" charset="0"/>
            </a:endParaRPr>
          </a:p>
          <a:p>
            <a:r>
              <a:rPr lang="en-AU" sz="5500" dirty="0" smtClean="0">
                <a:latin typeface="Cambria" panose="02040503050406030204" pitchFamily="18" charset="0"/>
              </a:rPr>
              <a:t>Work can have real benefits – but no more than 10 – 12 hours.</a:t>
            </a:r>
            <a:endParaRPr lang="en-AU" sz="5500" dirty="0">
              <a:latin typeface="Cambria" panose="02040503050406030204" pitchFamily="18" charset="0"/>
            </a:endParaRPr>
          </a:p>
          <a:p>
            <a:endParaRPr lang="en-AU" dirty="0"/>
          </a:p>
        </p:txBody>
      </p:sp>
    </p:spTree>
    <p:extLst>
      <p:ext uri="{BB962C8B-B14F-4D97-AF65-F5344CB8AC3E}">
        <p14:creationId xmlns:p14="http://schemas.microsoft.com/office/powerpoint/2010/main" val="315969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378"/>
            <a:ext cx="7920880" cy="1143000"/>
          </a:xfrm>
        </p:spPr>
        <p:txBody>
          <a:bodyPr>
            <a:normAutofit/>
          </a:bodyPr>
          <a:lstStyle/>
          <a:p>
            <a:r>
              <a:rPr lang="en-AU" sz="2800" b="1" dirty="0" smtClean="0">
                <a:latin typeface="Cambria" panose="02040503050406030204" pitchFamily="18" charset="0"/>
              </a:rPr>
              <a:t>Some tips from an expert:</a:t>
            </a:r>
            <a:br>
              <a:rPr lang="en-AU" sz="2800" b="1" dirty="0" smtClean="0">
                <a:latin typeface="Cambria" panose="02040503050406030204" pitchFamily="18" charset="0"/>
              </a:rPr>
            </a:br>
            <a:r>
              <a:rPr lang="en-AU" sz="2800" b="1" dirty="0" smtClean="0">
                <a:latin typeface="Cambria" panose="02040503050406030204" pitchFamily="18" charset="0"/>
              </a:rPr>
              <a:t>Dr Fred Orr, psychologist &amp; author</a:t>
            </a:r>
            <a:endParaRPr lang="en-AU" sz="2800" b="1" dirty="0">
              <a:latin typeface="Cambria" panose="02040503050406030204" pitchFamily="18" charset="0"/>
            </a:endParaRPr>
          </a:p>
        </p:txBody>
      </p:sp>
      <p:sp>
        <p:nvSpPr>
          <p:cNvPr id="3" name="Content Placeholder 2"/>
          <p:cNvSpPr>
            <a:spLocks noGrp="1"/>
          </p:cNvSpPr>
          <p:nvPr>
            <p:ph idx="1"/>
          </p:nvPr>
        </p:nvSpPr>
        <p:spPr>
          <a:xfrm>
            <a:off x="611560" y="1484784"/>
            <a:ext cx="7920880" cy="4275856"/>
          </a:xfrm>
        </p:spPr>
        <p:txBody>
          <a:bodyPr>
            <a:normAutofit fontScale="85000" lnSpcReduction="10000"/>
          </a:bodyPr>
          <a:lstStyle/>
          <a:p>
            <a:r>
              <a:rPr lang="en-AU" sz="2800" dirty="0" smtClean="0">
                <a:latin typeface="Cambria" panose="02040503050406030204" pitchFamily="18" charset="0"/>
              </a:rPr>
              <a:t>Guide</a:t>
            </a:r>
            <a:r>
              <a:rPr lang="en-AU" sz="2800" dirty="0">
                <a:latin typeface="Cambria" panose="02040503050406030204" pitchFamily="18" charset="0"/>
              </a:rPr>
              <a:t>, support and encourage your child.</a:t>
            </a:r>
          </a:p>
          <a:p>
            <a:r>
              <a:rPr lang="en-AU" sz="2800" dirty="0" smtClean="0">
                <a:latin typeface="Cambria" panose="02040503050406030204" pitchFamily="18" charset="0"/>
              </a:rPr>
              <a:t>Don't </a:t>
            </a:r>
            <a:r>
              <a:rPr lang="en-AU" sz="2800" dirty="0">
                <a:latin typeface="Cambria" panose="02040503050406030204" pitchFamily="18" charset="0"/>
              </a:rPr>
              <a:t>nag.</a:t>
            </a:r>
          </a:p>
          <a:p>
            <a:r>
              <a:rPr lang="en-AU" sz="2800" dirty="0" smtClean="0">
                <a:latin typeface="Cambria" panose="02040503050406030204" pitchFamily="18" charset="0"/>
              </a:rPr>
              <a:t>Don't </a:t>
            </a:r>
            <a:r>
              <a:rPr lang="en-AU" sz="2800" dirty="0">
                <a:latin typeface="Cambria" panose="02040503050406030204" pitchFamily="18" charset="0"/>
              </a:rPr>
              <a:t>tell them they will fail if they don't work harder.</a:t>
            </a:r>
          </a:p>
          <a:p>
            <a:r>
              <a:rPr lang="en-AU" sz="2800" dirty="0" smtClean="0">
                <a:latin typeface="Cambria" panose="02040503050406030204" pitchFamily="18" charset="0"/>
              </a:rPr>
              <a:t>Encourage </a:t>
            </a:r>
            <a:r>
              <a:rPr lang="en-AU" sz="2800" dirty="0">
                <a:latin typeface="Cambria" panose="02040503050406030204" pitchFamily="18" charset="0"/>
              </a:rPr>
              <a:t>healthy eating, regular exercise and plenty of sleep.</a:t>
            </a:r>
          </a:p>
          <a:p>
            <a:r>
              <a:rPr lang="en-AU" sz="2800" dirty="0" smtClean="0">
                <a:latin typeface="Cambria" panose="02040503050406030204" pitchFamily="18" charset="0"/>
              </a:rPr>
              <a:t>Take </a:t>
            </a:r>
            <a:r>
              <a:rPr lang="en-AU" sz="2800" dirty="0">
                <a:latin typeface="Cambria" panose="02040503050406030204" pitchFamily="18" charset="0"/>
              </a:rPr>
              <a:t>their efforts seriously.</a:t>
            </a:r>
          </a:p>
          <a:p>
            <a:r>
              <a:rPr lang="en-AU" sz="2800" dirty="0" smtClean="0">
                <a:latin typeface="Cambria" panose="02040503050406030204" pitchFamily="18" charset="0"/>
              </a:rPr>
              <a:t>Create </a:t>
            </a:r>
            <a:r>
              <a:rPr lang="en-AU" sz="2800" dirty="0">
                <a:latin typeface="Cambria" panose="02040503050406030204" pitchFamily="18" charset="0"/>
              </a:rPr>
              <a:t>an effective work space in the house.</a:t>
            </a:r>
          </a:p>
          <a:p>
            <a:r>
              <a:rPr lang="en-AU" sz="2800" dirty="0" smtClean="0">
                <a:latin typeface="Cambria" panose="02040503050406030204" pitchFamily="18" charset="0"/>
              </a:rPr>
              <a:t>Take </a:t>
            </a:r>
            <a:r>
              <a:rPr lang="en-AU" sz="2800" dirty="0">
                <a:latin typeface="Cambria" panose="02040503050406030204" pitchFamily="18" charset="0"/>
              </a:rPr>
              <a:t>a whole-family approach to supporting the student.</a:t>
            </a:r>
          </a:p>
          <a:p>
            <a:r>
              <a:rPr lang="en-AU" sz="2800" dirty="0" smtClean="0">
                <a:latin typeface="Cambria" panose="02040503050406030204" pitchFamily="18" charset="0"/>
              </a:rPr>
              <a:t>Don't </a:t>
            </a:r>
            <a:r>
              <a:rPr lang="en-AU" sz="2800" dirty="0">
                <a:latin typeface="Cambria" panose="02040503050406030204" pitchFamily="18" charset="0"/>
              </a:rPr>
              <a:t>overload them with domestic </a:t>
            </a:r>
            <a:r>
              <a:rPr lang="en-AU" sz="2800" dirty="0" smtClean="0">
                <a:latin typeface="Cambria" panose="02040503050406030204" pitchFamily="18" charset="0"/>
              </a:rPr>
              <a:t>chores – but don’t remove all of them.</a:t>
            </a:r>
            <a:endParaRPr lang="en-AU" sz="2800" dirty="0">
              <a:latin typeface="Cambria" panose="02040503050406030204" pitchFamily="18" charset="0"/>
            </a:endParaRPr>
          </a:p>
          <a:p>
            <a:endParaRPr lang="en-AU" dirty="0"/>
          </a:p>
        </p:txBody>
      </p:sp>
    </p:spTree>
    <p:extLst>
      <p:ext uri="{BB962C8B-B14F-4D97-AF65-F5344CB8AC3E}">
        <p14:creationId xmlns:p14="http://schemas.microsoft.com/office/powerpoint/2010/main" val="39914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7920880" cy="5544616"/>
          </a:xfrm>
        </p:spPr>
        <p:txBody>
          <a:bodyPr>
            <a:normAutofit/>
          </a:bodyPr>
          <a:lstStyle/>
          <a:p>
            <a:r>
              <a:rPr lang="en-AU" sz="2600" dirty="0" smtClean="0">
                <a:latin typeface="Cambria" panose="02040503050406030204" pitchFamily="18" charset="0"/>
              </a:rPr>
              <a:t>Let </a:t>
            </a:r>
            <a:r>
              <a:rPr lang="en-AU" sz="2600" dirty="0">
                <a:latin typeface="Cambria" panose="02040503050406030204" pitchFamily="18" charset="0"/>
              </a:rPr>
              <a:t>them know that you're there when they need you.</a:t>
            </a:r>
          </a:p>
          <a:p>
            <a:r>
              <a:rPr lang="en-AU" sz="2600" dirty="0" smtClean="0">
                <a:latin typeface="Cambria" panose="02040503050406030204" pitchFamily="18" charset="0"/>
              </a:rPr>
              <a:t>Encourage </a:t>
            </a:r>
            <a:r>
              <a:rPr lang="en-AU" sz="2600" dirty="0">
                <a:latin typeface="Cambria" panose="02040503050406030204" pitchFamily="18" charset="0"/>
              </a:rPr>
              <a:t>them to believe in themselves.</a:t>
            </a:r>
          </a:p>
          <a:p>
            <a:r>
              <a:rPr lang="en-AU" sz="2600" dirty="0" smtClean="0">
                <a:latin typeface="Cambria" panose="02040503050406030204" pitchFamily="18" charset="0"/>
              </a:rPr>
              <a:t>Remind </a:t>
            </a:r>
            <a:r>
              <a:rPr lang="en-AU" sz="2600" dirty="0">
                <a:latin typeface="Cambria" panose="02040503050406030204" pitchFamily="18" charset="0"/>
              </a:rPr>
              <a:t>them of their goals.</a:t>
            </a:r>
          </a:p>
          <a:p>
            <a:r>
              <a:rPr lang="en-AU" sz="2600" dirty="0" smtClean="0">
                <a:latin typeface="Cambria" panose="02040503050406030204" pitchFamily="18" charset="0"/>
              </a:rPr>
              <a:t>Give </a:t>
            </a:r>
            <a:r>
              <a:rPr lang="en-AU" sz="2600" dirty="0">
                <a:latin typeface="Cambria" panose="02040503050406030204" pitchFamily="18" charset="0"/>
              </a:rPr>
              <a:t>them positive feedback whenever possible.</a:t>
            </a:r>
          </a:p>
          <a:p>
            <a:r>
              <a:rPr lang="en-AU" sz="2600" dirty="0" smtClean="0">
                <a:latin typeface="Cambria" panose="02040503050406030204" pitchFamily="18" charset="0"/>
              </a:rPr>
              <a:t>Remember </a:t>
            </a:r>
            <a:r>
              <a:rPr lang="en-AU" sz="2600" dirty="0">
                <a:latin typeface="Cambria" panose="02040503050406030204" pitchFamily="18" charset="0"/>
              </a:rPr>
              <a:t>the </a:t>
            </a:r>
            <a:r>
              <a:rPr lang="en-AU" sz="2600" dirty="0" smtClean="0">
                <a:latin typeface="Cambria" panose="02040503050406030204" pitchFamily="18" charset="0"/>
              </a:rPr>
              <a:t>exam </a:t>
            </a:r>
            <a:r>
              <a:rPr lang="en-AU" sz="2600" dirty="0">
                <a:latin typeface="Cambria" panose="02040503050406030204" pitchFamily="18" charset="0"/>
              </a:rPr>
              <a:t>is about them, not you.</a:t>
            </a:r>
          </a:p>
          <a:p>
            <a:r>
              <a:rPr lang="en-AU" sz="2600" dirty="0" smtClean="0">
                <a:latin typeface="Cambria" panose="02040503050406030204" pitchFamily="18" charset="0"/>
              </a:rPr>
              <a:t>Encourage </a:t>
            </a:r>
            <a:r>
              <a:rPr lang="en-AU" sz="2600" dirty="0">
                <a:latin typeface="Cambria" panose="02040503050406030204" pitchFamily="18" charset="0"/>
              </a:rPr>
              <a:t>them to take study breaks when necessary.</a:t>
            </a:r>
          </a:p>
          <a:p>
            <a:r>
              <a:rPr lang="en-AU" sz="2600" dirty="0" smtClean="0">
                <a:latin typeface="Cambria" panose="02040503050406030204" pitchFamily="18" charset="0"/>
              </a:rPr>
              <a:t>Help </a:t>
            </a:r>
            <a:r>
              <a:rPr lang="en-AU" sz="2600" dirty="0">
                <a:latin typeface="Cambria" panose="02040503050406030204" pitchFamily="18" charset="0"/>
              </a:rPr>
              <a:t>them put the year in perspective.</a:t>
            </a:r>
          </a:p>
          <a:p>
            <a:r>
              <a:rPr lang="en-AU" sz="2600" dirty="0" smtClean="0">
                <a:latin typeface="Cambria" panose="02040503050406030204" pitchFamily="18" charset="0"/>
              </a:rPr>
              <a:t>Keep </a:t>
            </a:r>
            <a:r>
              <a:rPr lang="en-AU" sz="2600" dirty="0">
                <a:latin typeface="Cambria" panose="02040503050406030204" pitchFamily="18" charset="0"/>
              </a:rPr>
              <a:t>an eye on their emotional health; look for changes in sleeping or eating and see your local doctor if concerned.</a:t>
            </a:r>
          </a:p>
          <a:p>
            <a:endParaRPr lang="en-AU" dirty="0"/>
          </a:p>
        </p:txBody>
      </p:sp>
    </p:spTree>
    <p:extLst>
      <p:ext uri="{BB962C8B-B14F-4D97-AF65-F5344CB8AC3E}">
        <p14:creationId xmlns:p14="http://schemas.microsoft.com/office/powerpoint/2010/main" val="291405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920880" cy="864096"/>
          </a:xfrm>
        </p:spPr>
        <p:txBody>
          <a:bodyPr>
            <a:normAutofit/>
          </a:bodyPr>
          <a:lstStyle/>
          <a:p>
            <a:r>
              <a:rPr lang="en-AU" b="1" dirty="0" smtClean="0">
                <a:latin typeface="Cambria" panose="02040503050406030204" pitchFamily="18" charset="0"/>
              </a:rPr>
              <a:t>Expectations</a:t>
            </a:r>
            <a:endParaRPr lang="en-AU" b="1" dirty="0">
              <a:latin typeface="Cambria" panose="02040503050406030204" pitchFamily="18" charset="0"/>
            </a:endParaRPr>
          </a:p>
        </p:txBody>
      </p:sp>
      <p:sp>
        <p:nvSpPr>
          <p:cNvPr id="3" name="Content Placeholder 2"/>
          <p:cNvSpPr>
            <a:spLocks noGrp="1"/>
          </p:cNvSpPr>
          <p:nvPr>
            <p:ph idx="1"/>
          </p:nvPr>
        </p:nvSpPr>
        <p:spPr>
          <a:xfrm>
            <a:off x="683568" y="1268760"/>
            <a:ext cx="7848872" cy="4752528"/>
          </a:xfrm>
        </p:spPr>
        <p:txBody>
          <a:bodyPr>
            <a:noAutofit/>
          </a:bodyPr>
          <a:lstStyle/>
          <a:p>
            <a:pPr marL="68580" indent="0">
              <a:buNone/>
            </a:pPr>
            <a:r>
              <a:rPr lang="en-AU" sz="2800" dirty="0" smtClean="0">
                <a:latin typeface="Cambria" panose="02040503050406030204" pitchFamily="18" charset="0"/>
              </a:rPr>
              <a:t>We expect that each student:</a:t>
            </a:r>
          </a:p>
          <a:p>
            <a:r>
              <a:rPr lang="en-AU" sz="2800" dirty="0" smtClean="0">
                <a:latin typeface="Cambria" panose="02040503050406030204" pitchFamily="18" charset="0"/>
              </a:rPr>
              <a:t>works to maximise their opportunities for success</a:t>
            </a:r>
          </a:p>
          <a:p>
            <a:r>
              <a:rPr lang="en-AU" sz="2800" dirty="0">
                <a:latin typeface="Cambria" panose="02040503050406030204" pitchFamily="18" charset="0"/>
              </a:rPr>
              <a:t>r</a:t>
            </a:r>
            <a:r>
              <a:rPr lang="en-AU" sz="2800" dirty="0" smtClean="0">
                <a:latin typeface="Cambria" panose="02040503050406030204" pitchFamily="18" charset="0"/>
              </a:rPr>
              <a:t>espects the rights of others</a:t>
            </a:r>
          </a:p>
          <a:p>
            <a:r>
              <a:rPr lang="en-AU" sz="2800" dirty="0">
                <a:latin typeface="Cambria" panose="02040503050406030204" pitchFamily="18" charset="0"/>
              </a:rPr>
              <a:t>a</a:t>
            </a:r>
            <a:r>
              <a:rPr lang="en-AU" sz="2800" dirty="0" smtClean="0">
                <a:latin typeface="Cambria" panose="02040503050406030204" pitchFamily="18" charset="0"/>
              </a:rPr>
              <a:t>ccesses support when they need it</a:t>
            </a:r>
          </a:p>
          <a:p>
            <a:r>
              <a:rPr lang="en-AU" sz="2800" dirty="0">
                <a:latin typeface="Cambria" panose="02040503050406030204" pitchFamily="18" charset="0"/>
              </a:rPr>
              <a:t>a</a:t>
            </a:r>
            <a:r>
              <a:rPr lang="en-AU" sz="2800" dirty="0" smtClean="0">
                <a:latin typeface="Cambria" panose="02040503050406030204" pitchFamily="18" charset="0"/>
              </a:rPr>
              <a:t>cts in such a way that brings credit to themselves and our school</a:t>
            </a:r>
          </a:p>
          <a:p>
            <a:r>
              <a:rPr lang="en-AU" sz="2800" dirty="0">
                <a:latin typeface="Cambria" panose="02040503050406030204" pitchFamily="18" charset="0"/>
              </a:rPr>
              <a:t>i</a:t>
            </a:r>
            <a:r>
              <a:rPr lang="en-AU" sz="2800" dirty="0" smtClean="0">
                <a:latin typeface="Cambria" panose="02040503050406030204" pitchFamily="18" charset="0"/>
              </a:rPr>
              <a:t>s able to celebrate their achievement with dignity</a:t>
            </a:r>
            <a:endParaRPr lang="en-AU" sz="2800" dirty="0">
              <a:latin typeface="Cambria" panose="02040503050406030204" pitchFamily="18" charset="0"/>
            </a:endParaRPr>
          </a:p>
        </p:txBody>
      </p:sp>
    </p:spTree>
    <p:extLst>
      <p:ext uri="{BB962C8B-B14F-4D97-AF65-F5344CB8AC3E}">
        <p14:creationId xmlns:p14="http://schemas.microsoft.com/office/powerpoint/2010/main" val="148942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024744" cy="864096"/>
          </a:xfrm>
        </p:spPr>
        <p:txBody>
          <a:bodyPr/>
          <a:lstStyle/>
          <a:p>
            <a:r>
              <a:rPr lang="en-AU" b="1" dirty="0" smtClean="0">
                <a:latin typeface="Cambria" panose="02040503050406030204" pitchFamily="18" charset="0"/>
              </a:rPr>
              <a:t>The rules</a:t>
            </a:r>
            <a:endParaRPr lang="en-AU" b="1" dirty="0">
              <a:latin typeface="Cambria" panose="02040503050406030204" pitchFamily="18" charset="0"/>
            </a:endParaRPr>
          </a:p>
        </p:txBody>
      </p:sp>
      <p:sp>
        <p:nvSpPr>
          <p:cNvPr id="3" name="Content Placeholder 2"/>
          <p:cNvSpPr>
            <a:spLocks noGrp="1"/>
          </p:cNvSpPr>
          <p:nvPr>
            <p:ph idx="1"/>
          </p:nvPr>
        </p:nvSpPr>
        <p:spPr>
          <a:xfrm>
            <a:off x="467544" y="1052736"/>
            <a:ext cx="8208912" cy="4824536"/>
          </a:xfrm>
        </p:spPr>
        <p:txBody>
          <a:bodyPr>
            <a:normAutofit fontScale="85000" lnSpcReduction="10000"/>
          </a:bodyPr>
          <a:lstStyle/>
          <a:p>
            <a:pPr marL="68580" indent="0">
              <a:buNone/>
            </a:pPr>
            <a:endParaRPr lang="en-AU" dirty="0"/>
          </a:p>
          <a:p>
            <a:r>
              <a:rPr lang="en-AU" sz="2800" dirty="0" smtClean="0">
                <a:solidFill>
                  <a:schemeClr val="tx1"/>
                </a:solidFill>
                <a:latin typeface="Cambria" panose="02040503050406030204" pitchFamily="18" charset="0"/>
              </a:rPr>
              <a:t>School staff must not encourage </a:t>
            </a:r>
            <a:r>
              <a:rPr lang="en-AU" sz="2800" dirty="0">
                <a:solidFill>
                  <a:schemeClr val="tx1"/>
                </a:solidFill>
                <a:latin typeface="Cambria" panose="02040503050406030204" pitchFamily="18" charset="0"/>
              </a:rPr>
              <a:t>or condone the use of alcohol by students of any age during educational activities </a:t>
            </a:r>
            <a:r>
              <a:rPr lang="en-AU" sz="2800" dirty="0" smtClean="0">
                <a:solidFill>
                  <a:schemeClr val="tx1"/>
                </a:solidFill>
                <a:latin typeface="Cambria" panose="02040503050406030204" pitchFamily="18" charset="0"/>
              </a:rPr>
              <a:t>(DEC Code of Conduct)</a:t>
            </a:r>
          </a:p>
          <a:p>
            <a:pPr marL="68580" indent="0">
              <a:buNone/>
            </a:pPr>
            <a:endParaRPr lang="en-AU" sz="2800" dirty="0">
              <a:solidFill>
                <a:schemeClr val="tx1"/>
              </a:solidFill>
              <a:latin typeface="Cambria" panose="02040503050406030204" pitchFamily="18" charset="0"/>
            </a:endParaRPr>
          </a:p>
          <a:p>
            <a:r>
              <a:rPr lang="en-AU" sz="2800" dirty="0" smtClean="0">
                <a:solidFill>
                  <a:schemeClr val="tx1"/>
                </a:solidFill>
                <a:latin typeface="Cambria" panose="02040503050406030204" pitchFamily="18" charset="0"/>
              </a:rPr>
              <a:t>Principals </a:t>
            </a:r>
            <a:r>
              <a:rPr lang="en-AU" sz="2800" dirty="0">
                <a:solidFill>
                  <a:schemeClr val="tx1"/>
                </a:solidFill>
                <a:latin typeface="Cambria" panose="02040503050406030204" pitchFamily="18" charset="0"/>
              </a:rPr>
              <a:t>must manage incidents involving alcohol consistent with the school's student welfare and discipline policies and Suspension and Expulsion of School Students </a:t>
            </a:r>
            <a:r>
              <a:rPr lang="en-AU" sz="2800" dirty="0" smtClean="0">
                <a:solidFill>
                  <a:schemeClr val="tx1"/>
                </a:solidFill>
                <a:latin typeface="Cambria" panose="02040503050406030204" pitchFamily="18" charset="0"/>
              </a:rPr>
              <a:t>Procedures (DEC Drugs in Schools Policy)</a:t>
            </a:r>
          </a:p>
          <a:p>
            <a:pPr marL="68580" indent="0">
              <a:buNone/>
            </a:pPr>
            <a:endParaRPr lang="en-AU" sz="2800" dirty="0" smtClean="0">
              <a:solidFill>
                <a:schemeClr val="tx1"/>
              </a:solidFill>
              <a:latin typeface="Cambria" panose="02040503050406030204" pitchFamily="18" charset="0"/>
            </a:endParaRPr>
          </a:p>
          <a:p>
            <a:r>
              <a:rPr lang="en-AU" sz="2800" dirty="0">
                <a:solidFill>
                  <a:schemeClr val="tx1"/>
                </a:solidFill>
                <a:latin typeface="Cambria" panose="02040503050406030204" pitchFamily="18" charset="0"/>
              </a:rPr>
              <a:t>A person must not supply liquor to a minor on any </a:t>
            </a:r>
            <a:r>
              <a:rPr lang="en-AU" sz="2800" dirty="0" smtClean="0">
                <a:solidFill>
                  <a:schemeClr val="tx1"/>
                </a:solidFill>
                <a:latin typeface="Cambria" panose="02040503050406030204" pitchFamily="18" charset="0"/>
              </a:rPr>
              <a:t>premises unless </a:t>
            </a:r>
            <a:r>
              <a:rPr lang="en-AU" sz="2800" dirty="0">
                <a:solidFill>
                  <a:schemeClr val="tx1"/>
                </a:solidFill>
                <a:latin typeface="Cambria" panose="02040503050406030204" pitchFamily="18" charset="0"/>
              </a:rPr>
              <a:t>the person is a parent or guardian of the </a:t>
            </a:r>
            <a:r>
              <a:rPr lang="en-AU" sz="2800" dirty="0" smtClean="0">
                <a:solidFill>
                  <a:schemeClr val="tx1"/>
                </a:solidFill>
                <a:latin typeface="Cambria" panose="02040503050406030204" pitchFamily="18" charset="0"/>
              </a:rPr>
              <a:t>minor (NSW Liquor Act 2007)</a:t>
            </a:r>
            <a:endParaRPr lang="en-AU" sz="2800" dirty="0">
              <a:solidFill>
                <a:schemeClr val="tx1"/>
              </a:solidFill>
              <a:latin typeface="Cambria" panose="02040503050406030204" pitchFamily="18" charset="0"/>
            </a:endParaRPr>
          </a:p>
          <a:p>
            <a:endParaRPr lang="en-AU" dirty="0">
              <a:latin typeface="Cambria" panose="02040503050406030204" pitchFamily="18" charset="0"/>
            </a:endParaRPr>
          </a:p>
        </p:txBody>
      </p:sp>
    </p:spTree>
    <p:extLst>
      <p:ext uri="{BB962C8B-B14F-4D97-AF65-F5344CB8AC3E}">
        <p14:creationId xmlns:p14="http://schemas.microsoft.com/office/powerpoint/2010/main" val="115227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age 6 Assembly&amp;quot;&quot;/&gt;&lt;property id=&quot;20307&quot; value=&quot;256&quot;/&gt;&lt;/object&gt;&lt;object type=&quot;3&quot; unique_id=&quot;10005&quot;&gt;&lt;property id=&quot;20148&quot; value=&quot;5&quot;/&gt;&lt;property id=&quot;20300&quot; value=&quot;Slide 2 - &amp;quot;the &amp;#x0D;&amp;#x0A;count&amp;#x0D;&amp;#x0A;down&amp;#x0D;&amp;#x0A;&amp;#x0D;&amp;#x0A;&amp;quot;&quot;/&gt;&lt;property id=&quot;20307&quot; value=&quot;260&quot;/&gt;&lt;/object&gt;&lt;object type=&quot;3&quot; unique_id=&quot;10006&quot;&gt;&lt;property id=&quot;20148&quot; value=&quot;5&quot;/&gt;&lt;property id=&quot;20300&quot; value=&quot;Slide 3 - &amp;quot;Message …..&amp;quot;&quot;/&gt;&lt;property id=&quot;20307&quot; value=&quot;264&quot;/&gt;&lt;/object&gt;&lt;object type=&quot;3&quot; unique_id=&quot;10007&quot;&gt;&lt;property id=&quot;20148&quot; value=&quot;5&quot;/&gt;&lt;property id=&quot;20300&quot; value=&quot;Slide 4 - &amp;quot;What to do?&amp;quot;&quot;/&gt;&lt;property id=&quot;20307&quot; value=&quot;262&quot;/&gt;&lt;/object&gt;&lt;object type=&quot;3&quot; unique_id=&quot;10009&quot;&gt;&lt;property id=&quot;20148&quot; value=&quot;5&quot;/&gt;&lt;property id=&quot;20300&quot; value=&quot;Slide 7 - &amp;quot;Final words ....&amp;quot;&quot;/&gt;&lt;property id=&quot;20307&quot; value=&quot;261&quot;/&gt;&lt;/object&gt;&lt;object type=&quot;3&quot; unique_id=&quot;10010&quot;&gt;&lt;property id=&quot;20148&quot; value=&quot;5&quot;/&gt;&lt;property id=&quot;20300&quot; value=&quot;Slide 8 - &amp;quot;Stage 6 Assembly&amp;quot;&quot;/&gt;&lt;property id=&quot;20307&quot; value=&quot;268&quot;/&gt;&lt;/object&gt;&lt;object type=&quot;3&quot; unique_id=&quot;10011&quot;&gt;&lt;property id=&quot;20148&quot; value=&quot;5&quot;/&gt;&lt;property id=&quot;20300&quot; value=&quot;Slide 9&quot;/&gt;&lt;property id=&quot;20307&quot; value=&quot;265&quot;/&gt;&lt;/object&gt;&lt;object type=&quot;3&quot; unique_id=&quot;10052&quot;&gt;&lt;property id=&quot;20148&quot; value=&quot;5&quot;/&gt;&lt;property id=&quot;20300&quot; value=&quot;Slide 5 - &amp;quot;Guides&amp;quot;&quot;/&gt;&lt;property id=&quot;20307&quot; value=&quot;269&quot;/&gt;&lt;/object&gt;&lt;object type=&quot;3&quot; unique_id=&quot;10086&quot;&gt;&lt;property id=&quot;20148&quot; value=&quot;5&quot;/&gt;&lt;property id=&quot;20300&quot; value=&quot;Slide 6 - &amp;quot;Stage 6 Assembly&amp;quot;&quot;/&gt;&lt;property id=&quot;20307&quot; value=&quot;270&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767</TotalTime>
  <Words>2188</Words>
  <Application>Microsoft Office PowerPoint</Application>
  <PresentationFormat>On-screen Show (4:3)</PresentationFormat>
  <Paragraphs>212</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information for parents</vt:lpstr>
      <vt:lpstr>WELCOME</vt:lpstr>
      <vt:lpstr>EXPECTATIONS</vt:lpstr>
      <vt:lpstr>The HSC - what’s a parent to do?</vt:lpstr>
      <vt:lpstr>For what it’s worth …</vt:lpstr>
      <vt:lpstr>Some tips from an expert: Dr Fred Orr, psychologist &amp; author</vt:lpstr>
      <vt:lpstr>PowerPoint Presentation</vt:lpstr>
      <vt:lpstr>Expectations</vt:lpstr>
      <vt:lpstr>The rules</vt:lpstr>
      <vt:lpstr>ORGANISATION</vt:lpstr>
      <vt:lpstr>HSC vs ATAR</vt:lpstr>
      <vt:lpstr>Exam equipment</vt:lpstr>
      <vt:lpstr>NOT allowed</vt:lpstr>
      <vt:lpstr>What to do?</vt:lpstr>
      <vt:lpstr>Year 12 Advisers </vt:lpstr>
      <vt:lpstr>If something goes wrong?</vt:lpstr>
      <vt:lpstr>There will always be Crises</vt:lpstr>
      <vt:lpstr>There will always be Crises!</vt:lpstr>
      <vt:lpstr>Disability Provisions</vt:lpstr>
      <vt:lpstr>Common Provisions</vt:lpstr>
      <vt:lpstr>Rest Breaks</vt:lpstr>
      <vt:lpstr>Extra Time to Write</vt:lpstr>
      <vt:lpstr>What if something goes wrong at the time of the examinations?</vt:lpstr>
      <vt:lpstr>Illness/Misadventure</vt:lpstr>
      <vt:lpstr> 5 free marks?</vt:lpstr>
      <vt:lpstr>Documentation</vt:lpstr>
      <vt:lpstr>Educational Impact</vt:lpstr>
      <vt:lpstr>Communication!</vt:lpstr>
      <vt:lpstr>COunselling</vt:lpstr>
      <vt:lpstr>Careers</vt:lpstr>
      <vt:lpstr>Careers </vt:lpstr>
      <vt:lpstr>PowerPoint Presentation</vt:lpstr>
      <vt:lpstr>PowerPoint Presentation</vt:lpstr>
      <vt:lpstr>PowerPoint Presentation</vt:lpstr>
      <vt:lpstr>PowerPoint Presentation</vt:lpstr>
      <vt:lpstr>PowerPoint Presentation</vt:lpstr>
      <vt:lpstr>PowerPoint Presentation</vt:lpstr>
      <vt:lpstr>Beyond the HSC </vt:lpstr>
      <vt:lpstr>Message …..</vt:lpstr>
    </vt:vector>
  </TitlesOfParts>
  <Company>DET 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strategies</dc:title>
  <dc:creator>staff</dc:creator>
  <cp:lastModifiedBy>Dennett, Jane</cp:lastModifiedBy>
  <cp:revision>89</cp:revision>
  <cp:lastPrinted>2015-02-25T06:34:21Z</cp:lastPrinted>
  <dcterms:created xsi:type="dcterms:W3CDTF">2010-07-21T05:54:32Z</dcterms:created>
  <dcterms:modified xsi:type="dcterms:W3CDTF">2016-03-23T23:10:20Z</dcterms:modified>
</cp:coreProperties>
</file>