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57" r:id="rId2"/>
    <p:sldId id="273" r:id="rId3"/>
    <p:sldId id="258" r:id="rId4"/>
    <p:sldId id="260" r:id="rId5"/>
    <p:sldId id="268" r:id="rId6"/>
    <p:sldId id="307" r:id="rId7"/>
    <p:sldId id="278" r:id="rId8"/>
    <p:sldId id="261" r:id="rId9"/>
    <p:sldId id="279" r:id="rId10"/>
    <p:sldId id="280" r:id="rId11"/>
    <p:sldId id="281" r:id="rId12"/>
    <p:sldId id="297" r:id="rId13"/>
    <p:sldId id="282" r:id="rId14"/>
    <p:sldId id="283" r:id="rId15"/>
    <p:sldId id="284" r:id="rId16"/>
    <p:sldId id="286" r:id="rId17"/>
    <p:sldId id="287" r:id="rId18"/>
    <p:sldId id="288" r:id="rId19"/>
    <p:sldId id="289" r:id="rId20"/>
    <p:sldId id="285" r:id="rId21"/>
    <p:sldId id="301" r:id="rId22"/>
    <p:sldId id="303" r:id="rId23"/>
    <p:sldId id="295" r:id="rId24"/>
    <p:sldId id="310" r:id="rId25"/>
    <p:sldId id="309" r:id="rId26"/>
    <p:sldId id="296" r:id="rId27"/>
    <p:sldId id="290" r:id="rId28"/>
    <p:sldId id="306" r:id="rId29"/>
    <p:sldId id="299" r:id="rId30"/>
    <p:sldId id="292" r:id="rId31"/>
    <p:sldId id="293" r:id="rId32"/>
    <p:sldId id="308" r:id="rId33"/>
    <p:sldId id="291" r:id="rId34"/>
    <p:sldId id="304" r:id="rId35"/>
    <p:sldId id="305" r:id="rId36"/>
    <p:sldId id="311" r:id="rId37"/>
    <p:sldId id="294" r:id="rId38"/>
    <p:sldId id="312" r:id="rId39"/>
    <p:sldId id="263"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varScale="1">
        <p:scale>
          <a:sx n="61" d="100"/>
          <a:sy n="61"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AU"/>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FF88CF7-FD33-4422-B7E5-16AE479FD447}" type="datetimeFigureOut">
              <a:rPr lang="en-AU"/>
              <a:pPr>
                <a:defRPr/>
              </a:pPr>
              <a:t>22/04/2010</a:t>
            </a:fld>
            <a:endParaRPr lang="en-AU"/>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AU"/>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AD537D7-0113-4F61-B24A-8153C417B660}"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0F3C56-5947-43CF-AE4E-B132FC0B19EE}" type="datetimeFigureOut">
              <a:rPr lang="en-US"/>
              <a:pPr>
                <a:defRPr/>
              </a:pPr>
              <a:t>4/22/2010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E828F2-88FF-4149-A870-494A388411DA}"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072145-FD8F-4AB9-B102-8C9EEB65A203}" type="slidenum">
              <a:rPr lang="en-AU" smtClean="0"/>
              <a:pPr fontAlgn="base">
                <a:spcBef>
                  <a:spcPct val="0"/>
                </a:spcBef>
                <a:spcAft>
                  <a:spcPct val="0"/>
                </a:spcAft>
                <a:defRPr/>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74B954-FA6C-4E64-835C-5916EC219032}" type="datetimeFigureOut">
              <a:rPr lang="en-US"/>
              <a:pPr>
                <a:defRPr/>
              </a:pPr>
              <a:t>4/22/2010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7390C5C-1ABD-4676-9765-3242CE60E2B9}"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B5B653-ED8D-4DD7-8843-E90ABA42B04A}" type="datetimeFigureOut">
              <a:rPr lang="en-US"/>
              <a:pPr>
                <a:defRPr/>
              </a:pPr>
              <a:t>4/22/2010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E2053E0-3981-422B-84B9-4172BD2A79C9}"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BC9FC-14C8-44A1-9F45-46DF94FACF44}" type="datetimeFigureOut">
              <a:rPr lang="en-US"/>
              <a:pPr>
                <a:defRPr/>
              </a:pPr>
              <a:t>4/22/2010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073DDD4-B932-4C63-B550-7B6AECC396D7}"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00063" y="1500188"/>
            <a:ext cx="8215312" cy="0"/>
          </a:xfrm>
          <a:prstGeom prst="line">
            <a:avLst/>
          </a:prstGeom>
          <a:ln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F74CD3-E324-4B40-8B4B-BAC94F837A62}" type="datetimeFigureOut">
              <a:rPr lang="en-US"/>
              <a:pPr>
                <a:defRPr/>
              </a:pPr>
              <a:t>4/22/2010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7B7A705-6EB0-48AE-89D7-4636D597080B}"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B15E58-7D1F-4F50-85B5-06DA28AA9B46}" type="datetimeFigureOut">
              <a:rPr lang="en-US"/>
              <a:pPr>
                <a:defRPr/>
              </a:pPr>
              <a:t>4/22/2010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94C9AC7-6EBC-41D6-9830-19A857F635AD}"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500063" y="1500188"/>
            <a:ext cx="8215312" cy="0"/>
          </a:xfrm>
          <a:prstGeom prst="line">
            <a:avLst/>
          </a:prstGeom>
          <a:ln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DA36CA4A-DA09-4D6B-B8B0-BA20BEFCBCA9}" type="datetimeFigureOut">
              <a:rPr lang="en-US"/>
              <a:pPr>
                <a:defRPr/>
              </a:pPr>
              <a:t>4/22/2010</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1A72851D-1568-4531-BFBB-A1265365B3C1}"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6E213B5-FAE9-4CAE-BA95-C67D770B67A0}" type="datetimeFigureOut">
              <a:rPr lang="en-US"/>
              <a:pPr>
                <a:defRPr/>
              </a:pPr>
              <a:t>4/22/2010</a:t>
            </a:fld>
            <a:endParaRPr lang="en-AU"/>
          </a:p>
        </p:txBody>
      </p:sp>
      <p:sp>
        <p:nvSpPr>
          <p:cNvPr id="8" name="Footer Placeholder 7"/>
          <p:cNvSpPr>
            <a:spLocks noGrp="1"/>
          </p:cNvSpPr>
          <p:nvPr>
            <p:ph type="ftr" sz="quarter" idx="11"/>
          </p:nvPr>
        </p:nvSpPr>
        <p:spPr/>
        <p:txBody>
          <a:bodyPr/>
          <a:lstStyle>
            <a:lvl1pPr>
              <a:defRPr/>
            </a:lvl1pPr>
          </a:lstStyle>
          <a:p>
            <a:pPr>
              <a:defRPr/>
            </a:pPr>
            <a:endParaRPr lang="en-AU"/>
          </a:p>
        </p:txBody>
      </p:sp>
      <p:sp>
        <p:nvSpPr>
          <p:cNvPr id="9" name="Slide Number Placeholder 8"/>
          <p:cNvSpPr>
            <a:spLocks noGrp="1"/>
          </p:cNvSpPr>
          <p:nvPr>
            <p:ph type="sldNum" sz="quarter" idx="12"/>
          </p:nvPr>
        </p:nvSpPr>
        <p:spPr/>
        <p:txBody>
          <a:bodyPr/>
          <a:lstStyle>
            <a:lvl1pPr>
              <a:defRPr/>
            </a:lvl1pPr>
          </a:lstStyle>
          <a:p>
            <a:pPr>
              <a:defRPr/>
            </a:pPr>
            <a:fld id="{999CF397-E157-4E3A-9068-393764440E64}"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5AF2E96-D935-4217-8663-2FA476B1C8ED}" type="datetimeFigureOut">
              <a:rPr lang="en-US"/>
              <a:pPr>
                <a:defRPr/>
              </a:pPr>
              <a:t>4/22/2010</a:t>
            </a:fld>
            <a:endParaRPr lang="en-AU"/>
          </a:p>
        </p:txBody>
      </p:sp>
      <p:sp>
        <p:nvSpPr>
          <p:cNvPr id="4" name="Footer Placeholder 3"/>
          <p:cNvSpPr>
            <a:spLocks noGrp="1"/>
          </p:cNvSpPr>
          <p:nvPr>
            <p:ph type="ftr" sz="quarter" idx="11"/>
          </p:nvPr>
        </p:nvSpPr>
        <p:spPr/>
        <p:txBody>
          <a:bodyPr/>
          <a:lstStyle>
            <a:lvl1pPr>
              <a:defRPr/>
            </a:lvl1pPr>
          </a:lstStyle>
          <a:p>
            <a:pPr>
              <a:defRPr/>
            </a:pPr>
            <a:endParaRPr lang="en-AU"/>
          </a:p>
        </p:txBody>
      </p:sp>
      <p:sp>
        <p:nvSpPr>
          <p:cNvPr id="5" name="Slide Number Placeholder 4"/>
          <p:cNvSpPr>
            <a:spLocks noGrp="1"/>
          </p:cNvSpPr>
          <p:nvPr>
            <p:ph type="sldNum" sz="quarter" idx="12"/>
          </p:nvPr>
        </p:nvSpPr>
        <p:spPr/>
        <p:txBody>
          <a:bodyPr/>
          <a:lstStyle>
            <a:lvl1pPr>
              <a:defRPr/>
            </a:lvl1pPr>
          </a:lstStyle>
          <a:p>
            <a:pPr>
              <a:defRPr/>
            </a:pPr>
            <a:fld id="{808F133C-D719-4E2D-8541-CDEA23EEE55B}"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9028DB5-E331-45B8-A5AD-8AEC4A9964F5}" type="datetimeFigureOut">
              <a:rPr lang="en-US"/>
              <a:pPr>
                <a:defRPr/>
              </a:pPr>
              <a:t>4/22/2010</a:t>
            </a:fld>
            <a:endParaRPr lang="en-AU"/>
          </a:p>
        </p:txBody>
      </p:sp>
      <p:sp>
        <p:nvSpPr>
          <p:cNvPr id="3" name="Footer Placeholder 2"/>
          <p:cNvSpPr>
            <a:spLocks noGrp="1"/>
          </p:cNvSpPr>
          <p:nvPr>
            <p:ph type="ftr" sz="quarter" idx="11"/>
          </p:nvPr>
        </p:nvSpPr>
        <p:spPr/>
        <p:txBody>
          <a:bodyPr/>
          <a:lstStyle>
            <a:lvl1pPr>
              <a:defRPr/>
            </a:lvl1pPr>
          </a:lstStyle>
          <a:p>
            <a:pPr>
              <a:defRPr/>
            </a:pPr>
            <a:endParaRPr lang="en-AU"/>
          </a:p>
        </p:txBody>
      </p:sp>
      <p:sp>
        <p:nvSpPr>
          <p:cNvPr id="4" name="Slide Number Placeholder 3"/>
          <p:cNvSpPr>
            <a:spLocks noGrp="1"/>
          </p:cNvSpPr>
          <p:nvPr>
            <p:ph type="sldNum" sz="quarter" idx="12"/>
          </p:nvPr>
        </p:nvSpPr>
        <p:spPr/>
        <p:txBody>
          <a:bodyPr/>
          <a:lstStyle>
            <a:lvl1pPr>
              <a:defRPr/>
            </a:lvl1pPr>
          </a:lstStyle>
          <a:p>
            <a:pPr>
              <a:defRPr/>
            </a:pPr>
            <a:fld id="{6D9BF5A0-86B7-478D-91B7-13FBBA1F8432}"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64110E2-8381-49AD-8B58-4FCA6E52A9D8}" type="datetimeFigureOut">
              <a:rPr lang="en-US"/>
              <a:pPr>
                <a:defRPr/>
              </a:pPr>
              <a:t>4/22/2010</a:t>
            </a:fld>
            <a:endParaRPr lang="en-AU"/>
          </a:p>
        </p:txBody>
      </p:sp>
      <p:sp>
        <p:nvSpPr>
          <p:cNvPr id="6" name="Footer Placeholder 5"/>
          <p:cNvSpPr>
            <a:spLocks noGrp="1"/>
          </p:cNvSpPr>
          <p:nvPr>
            <p:ph type="ftr" sz="quarter"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3406DABC-51A4-4740-9591-5D71B22B64CC}"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836A369-EDAE-4F75-B77D-0D761BD6C9E1}" type="datetimeFigureOut">
              <a:rPr lang="en-US"/>
              <a:pPr>
                <a:defRPr/>
              </a:pPr>
              <a:t>4/22/2010</a:t>
            </a:fld>
            <a:endParaRPr lang="en-AU"/>
          </a:p>
        </p:txBody>
      </p:sp>
      <p:sp>
        <p:nvSpPr>
          <p:cNvPr id="6" name="Footer Placeholder 5"/>
          <p:cNvSpPr>
            <a:spLocks noGrp="1"/>
          </p:cNvSpPr>
          <p:nvPr>
            <p:ph type="ftr" sz="quarter"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5E8F4FDE-AF51-4831-9C9A-20E8F13D1DDF}"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1836D7-529E-4DC0-BB3A-4F4387279BBF}" type="datetimeFigureOut">
              <a:rPr lang="en-US"/>
              <a:pPr>
                <a:defRPr/>
              </a:pPr>
              <a:t>4/22/2010</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8956A80-F32D-4AAE-B221-4303F34C3988}" type="slidenum">
              <a:rPr lang="en-AU"/>
              <a:pPr>
                <a:defRPr/>
              </a:pPr>
              <a:t>‹#›</a:t>
            </a:fld>
            <a:endParaRPr lang="en-AU" dirty="0"/>
          </a:p>
        </p:txBody>
      </p:sp>
      <p:pic>
        <p:nvPicPr>
          <p:cNvPr id="1031" name="Picture 6" descr="logomarksml.gif"/>
          <p:cNvPicPr>
            <a:picLocks noChangeAspect="1"/>
          </p:cNvPicPr>
          <p:nvPr userDrawn="1"/>
        </p:nvPicPr>
        <p:blipFill>
          <a:blip r:embed="rId13" cstate="print"/>
          <a:srcRect/>
          <a:stretch>
            <a:fillRect/>
          </a:stretch>
        </p:blipFill>
        <p:spPr bwMode="auto">
          <a:xfrm>
            <a:off x="8001000" y="0"/>
            <a:ext cx="1143000" cy="9144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143000" y="3857625"/>
            <a:ext cx="6858000" cy="2000548"/>
          </a:xfrm>
          <a:prstGeom prst="rect">
            <a:avLst/>
          </a:prstGeom>
          <a:noFill/>
          <a:ln w="9525" cmpd="thickThin">
            <a:noFill/>
            <a:miter lim="800000"/>
            <a:headEnd/>
            <a:tailEnd/>
          </a:ln>
        </p:spPr>
        <p:txBody>
          <a:bodyPr>
            <a:spAutoFit/>
          </a:bodyPr>
          <a:lstStyle/>
          <a:p>
            <a:r>
              <a:rPr lang="en-AU" sz="4400" dirty="0" smtClean="0">
                <a:solidFill>
                  <a:schemeClr val="accent1">
                    <a:lumMod val="40000"/>
                    <a:lumOff val="60000"/>
                  </a:schemeClr>
                </a:solidFill>
                <a:latin typeface="Calibri" pitchFamily="34" charset="0"/>
              </a:rPr>
              <a:t>Digital Education Revolution</a:t>
            </a:r>
          </a:p>
          <a:p>
            <a:r>
              <a:rPr lang="en-AU" sz="4400" b="1" dirty="0" smtClean="0">
                <a:solidFill>
                  <a:srgbClr val="00B050"/>
                </a:solidFill>
                <a:latin typeface="Calibri" pitchFamily="34" charset="0"/>
              </a:rPr>
              <a:t>Killara </a:t>
            </a:r>
            <a:r>
              <a:rPr lang="en-AU" sz="4400" b="1" dirty="0">
                <a:solidFill>
                  <a:srgbClr val="00B050"/>
                </a:solidFill>
                <a:latin typeface="Calibri" pitchFamily="34" charset="0"/>
              </a:rPr>
              <a:t>High </a:t>
            </a:r>
            <a:r>
              <a:rPr lang="en-AU" sz="4400" b="1" dirty="0" smtClean="0">
                <a:solidFill>
                  <a:srgbClr val="00B050"/>
                </a:solidFill>
                <a:latin typeface="Calibri" pitchFamily="34" charset="0"/>
              </a:rPr>
              <a:t>School</a:t>
            </a:r>
          </a:p>
          <a:p>
            <a:r>
              <a:rPr lang="en-AU" sz="3600" dirty="0" smtClean="0">
                <a:latin typeface="Calibri" pitchFamily="34" charset="0"/>
              </a:rPr>
              <a:t> Year 9 – 2010 </a:t>
            </a:r>
            <a:endParaRPr lang="en-AU" sz="4400" dirty="0" smtClean="0">
              <a:latin typeface="Calibri" pitchFamily="34" charset="0"/>
            </a:endParaRPr>
          </a:p>
        </p:txBody>
      </p:sp>
      <p:pic>
        <p:nvPicPr>
          <p:cNvPr id="13315" name="Picture 3" descr="_MG_5820.jpg"/>
          <p:cNvPicPr>
            <a:picLocks noChangeAspect="1"/>
          </p:cNvPicPr>
          <p:nvPr/>
        </p:nvPicPr>
        <p:blipFill>
          <a:blip r:embed="rId3" cstate="print"/>
          <a:srcRect/>
          <a:stretch>
            <a:fillRect/>
          </a:stretch>
        </p:blipFill>
        <p:spPr bwMode="auto">
          <a:xfrm>
            <a:off x="0" y="0"/>
            <a:ext cx="3714750" cy="3840163"/>
          </a:xfrm>
          <a:prstGeom prst="rect">
            <a:avLst/>
          </a:prstGeom>
          <a:noFill/>
          <a:ln w="9525">
            <a:noFill/>
            <a:miter lim="800000"/>
            <a:headEnd/>
            <a:tailEnd/>
          </a:ln>
        </p:spPr>
      </p:pic>
      <p:pic>
        <p:nvPicPr>
          <p:cNvPr id="13316" name="Picture 4" descr="_MG_5830.jpg"/>
          <p:cNvPicPr>
            <a:picLocks noChangeAspect="1"/>
          </p:cNvPicPr>
          <p:nvPr/>
        </p:nvPicPr>
        <p:blipFill>
          <a:blip r:embed="rId4" cstate="print"/>
          <a:srcRect/>
          <a:stretch>
            <a:fillRect/>
          </a:stretch>
        </p:blipFill>
        <p:spPr bwMode="auto">
          <a:xfrm>
            <a:off x="6572250" y="0"/>
            <a:ext cx="25717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8625" y="285750"/>
            <a:ext cx="8229600" cy="1143000"/>
          </a:xfrm>
        </p:spPr>
        <p:txBody>
          <a:bodyPr/>
          <a:lstStyle/>
          <a:p>
            <a:pPr algn="l">
              <a:defRPr/>
            </a:pPr>
            <a:r>
              <a:rPr lang="en-US" b="1" dirty="0" smtClean="0">
                <a:solidFill>
                  <a:schemeClr val="bg2">
                    <a:lumMod val="60000"/>
                    <a:lumOff val="40000"/>
                  </a:schemeClr>
                </a:solidFill>
              </a:rPr>
              <a:t>What happens if the laptop is accidentally lost or damaged? </a:t>
            </a:r>
          </a:p>
        </p:txBody>
      </p:sp>
      <p:sp>
        <p:nvSpPr>
          <p:cNvPr id="21507" name="Content Placeholder 2"/>
          <p:cNvSpPr>
            <a:spLocks noGrp="1"/>
          </p:cNvSpPr>
          <p:nvPr>
            <p:ph idx="1"/>
          </p:nvPr>
        </p:nvSpPr>
        <p:spPr>
          <a:xfrm>
            <a:off x="428625" y="1857364"/>
            <a:ext cx="8229600" cy="4500594"/>
          </a:xfrm>
        </p:spPr>
        <p:txBody>
          <a:bodyPr/>
          <a:lstStyle/>
          <a:p>
            <a:pPr>
              <a:buNone/>
              <a:defRPr/>
            </a:pPr>
            <a:r>
              <a:rPr lang="en-US" dirty="0" smtClean="0"/>
              <a:t>	If the laptop is accidentally lost or damaged, you should tell the school TSO as soon as possible. You will need to complete and sign a </a:t>
            </a:r>
            <a:r>
              <a:rPr lang="en-US" u="sng" dirty="0" smtClean="0">
                <a:solidFill>
                  <a:srgbClr val="FFFF00"/>
                </a:solidFill>
              </a:rPr>
              <a:t>Laptop Incident Report </a:t>
            </a:r>
            <a:r>
              <a:rPr lang="en-US" dirty="0" smtClean="0"/>
              <a:t>and a </a:t>
            </a:r>
            <a:r>
              <a:rPr lang="en-US" u="sng" dirty="0" smtClean="0">
                <a:solidFill>
                  <a:srgbClr val="FFFF00"/>
                </a:solidFill>
              </a:rPr>
              <a:t>Statutory Declaration</a:t>
            </a:r>
            <a:r>
              <a:rPr lang="en-US" dirty="0" smtClean="0"/>
              <a:t> outlining the facts. The declaration will need to be witnessed by a </a:t>
            </a:r>
            <a:r>
              <a:rPr lang="en-US" dirty="0" smtClean="0">
                <a:solidFill>
                  <a:srgbClr val="FFFF00"/>
                </a:solidFill>
              </a:rPr>
              <a:t>Justice of the Peace or a solicitor</a:t>
            </a:r>
            <a:r>
              <a:rPr lang="en-US" dirty="0" smtClean="0"/>
              <a:t>. Your child will then be issued with a replacement </a:t>
            </a:r>
            <a:r>
              <a:rPr lang="en-US" u="sng" dirty="0" smtClean="0"/>
              <a:t>at the discretion of the Principal.</a:t>
            </a:r>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4290"/>
            <a:ext cx="6186502" cy="1571636"/>
          </a:xfrm>
        </p:spPr>
        <p:txBody>
          <a:bodyPr/>
          <a:lstStyle/>
          <a:p>
            <a:pPr algn="l"/>
            <a:r>
              <a:rPr lang="en-US" sz="4000" b="1" dirty="0" smtClean="0">
                <a:solidFill>
                  <a:srgbClr val="558ED5"/>
                </a:solidFill>
              </a:rPr>
              <a:t>What happens if the laptop is stolen or </a:t>
            </a:r>
            <a:r>
              <a:rPr lang="en-US" sz="4000" b="1" dirty="0" err="1" smtClean="0">
                <a:solidFill>
                  <a:srgbClr val="558ED5"/>
                </a:solidFill>
              </a:rPr>
              <a:t>vandalised</a:t>
            </a:r>
            <a:r>
              <a:rPr lang="en-US" sz="4000" b="1" dirty="0" smtClean="0">
                <a:solidFill>
                  <a:srgbClr val="558ED5"/>
                </a:solidFill>
              </a:rPr>
              <a:t>? </a:t>
            </a:r>
          </a:p>
        </p:txBody>
      </p:sp>
      <p:sp>
        <p:nvSpPr>
          <p:cNvPr id="24579" name="Content Placeholder 2"/>
          <p:cNvSpPr>
            <a:spLocks noGrp="1"/>
          </p:cNvSpPr>
          <p:nvPr>
            <p:ph idx="1"/>
          </p:nvPr>
        </p:nvSpPr>
        <p:spPr>
          <a:xfrm>
            <a:off x="0" y="1785926"/>
            <a:ext cx="8429652" cy="4857762"/>
          </a:xfrm>
        </p:spPr>
        <p:txBody>
          <a:bodyPr/>
          <a:lstStyle/>
          <a:p>
            <a:endParaRPr lang="en-US" b="1" dirty="0" smtClean="0">
              <a:solidFill>
                <a:srgbClr val="558ED5"/>
              </a:solidFill>
            </a:endParaRPr>
          </a:p>
          <a:p>
            <a:pPr>
              <a:buFont typeface="Arial" charset="0"/>
              <a:buNone/>
            </a:pPr>
            <a:r>
              <a:rPr lang="en-US" dirty="0" smtClean="0"/>
              <a:t>    If the laptop is stolen or </a:t>
            </a:r>
            <a:r>
              <a:rPr lang="en-AU" dirty="0" smtClean="0"/>
              <a:t>vandalised</a:t>
            </a:r>
            <a:r>
              <a:rPr lang="en-US" dirty="0" smtClean="0"/>
              <a:t>, you should tell the </a:t>
            </a:r>
            <a:r>
              <a:rPr lang="en-US" u="sng" dirty="0" smtClean="0"/>
              <a:t>police and the school </a:t>
            </a:r>
            <a:r>
              <a:rPr lang="en-US" dirty="0" smtClean="0"/>
              <a:t>as soon as possible. </a:t>
            </a:r>
          </a:p>
          <a:p>
            <a:pPr>
              <a:buFont typeface="Arial" charset="0"/>
              <a:buNone/>
            </a:pPr>
            <a:r>
              <a:rPr lang="en-US" dirty="0" smtClean="0"/>
              <a:t>    The police will give you an official </a:t>
            </a:r>
            <a:r>
              <a:rPr lang="en-US" dirty="0" smtClean="0">
                <a:solidFill>
                  <a:srgbClr val="FFFF00"/>
                </a:solidFill>
              </a:rPr>
              <a:t>report number</a:t>
            </a:r>
            <a:r>
              <a:rPr lang="en-US" dirty="0" smtClean="0"/>
              <a:t> . You </a:t>
            </a:r>
            <a:r>
              <a:rPr lang="en-US" u="sng" dirty="0" smtClean="0"/>
              <a:t>will</a:t>
            </a:r>
            <a:r>
              <a:rPr lang="en-US" dirty="0" smtClean="0"/>
              <a:t> need this number before a replacement laptop can be provided. You will need to complete and sign a </a:t>
            </a:r>
            <a:r>
              <a:rPr lang="en-US" u="sng" dirty="0" smtClean="0">
                <a:solidFill>
                  <a:srgbClr val="FFFF00"/>
                </a:solidFill>
              </a:rPr>
              <a:t>Laptop Incident Report. </a:t>
            </a:r>
          </a:p>
          <a:p>
            <a:pPr>
              <a:buFont typeface="Arial" charset="0"/>
              <a:buNone/>
            </a:pPr>
            <a:endParaRPr lang="en-US" dirty="0" smtClean="0"/>
          </a:p>
        </p:txBody>
      </p:sp>
      <p:pic>
        <p:nvPicPr>
          <p:cNvPr id="24580" name="Picture 3" descr="ComputerInv3.jpg"/>
          <p:cNvPicPr>
            <a:picLocks noChangeAspect="1"/>
          </p:cNvPicPr>
          <p:nvPr/>
        </p:nvPicPr>
        <p:blipFill>
          <a:blip r:embed="rId3" cstate="print"/>
          <a:srcRect/>
          <a:stretch>
            <a:fillRect/>
          </a:stretch>
        </p:blipFill>
        <p:spPr bwMode="auto">
          <a:xfrm>
            <a:off x="6643702" y="357166"/>
            <a:ext cx="2260600"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sz="3200" b="1" dirty="0" smtClean="0">
                <a:solidFill>
                  <a:srgbClr val="558ED5"/>
                </a:solidFill>
              </a:rPr>
              <a:t>If the broken/missing/stolen laptop is several years old will the replacement be a newer current model? </a:t>
            </a:r>
          </a:p>
        </p:txBody>
      </p:sp>
      <p:sp>
        <p:nvSpPr>
          <p:cNvPr id="25603" name="Content Placeholder 2"/>
          <p:cNvSpPr>
            <a:spLocks noGrp="1"/>
          </p:cNvSpPr>
          <p:nvPr>
            <p:ph idx="1"/>
          </p:nvPr>
        </p:nvSpPr>
        <p:spPr>
          <a:xfrm>
            <a:off x="357188" y="2000240"/>
            <a:ext cx="8229600" cy="4429156"/>
          </a:xfrm>
        </p:spPr>
        <p:txBody>
          <a:bodyPr/>
          <a:lstStyle/>
          <a:p>
            <a:r>
              <a:rPr lang="en-US" u="sng" dirty="0" smtClean="0">
                <a:solidFill>
                  <a:srgbClr val="FFFF00"/>
                </a:solidFill>
              </a:rPr>
              <a:t>No.</a:t>
            </a:r>
          </a:p>
          <a:p>
            <a:pPr>
              <a:buFont typeface="Arial" charset="0"/>
              <a:buNone/>
            </a:pPr>
            <a:r>
              <a:rPr lang="en-US" dirty="0" smtClean="0"/>
              <a:t>	The replacement laptop will be </a:t>
            </a:r>
            <a:r>
              <a:rPr lang="en-US" dirty="0" smtClean="0">
                <a:solidFill>
                  <a:srgbClr val="FFFF00"/>
                </a:solidFill>
              </a:rPr>
              <a:t>exactly the same model</a:t>
            </a:r>
            <a:r>
              <a:rPr lang="en-US" dirty="0" smtClean="0"/>
              <a:t>, </a:t>
            </a:r>
            <a:r>
              <a:rPr lang="en-AU" dirty="0" smtClean="0"/>
              <a:t>colour</a:t>
            </a:r>
            <a:r>
              <a:rPr lang="en-US" dirty="0" smtClean="0"/>
              <a:t> and technical specification as the laptop it will be replacing. A laptop reserve has been created for this purpose.</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39850"/>
          </a:xfrm>
        </p:spPr>
        <p:txBody>
          <a:bodyPr/>
          <a:lstStyle/>
          <a:p>
            <a:pPr algn="l">
              <a:defRPr/>
            </a:pPr>
            <a:r>
              <a:rPr lang="en-US" sz="3600" b="1" dirty="0" smtClean="0">
                <a:solidFill>
                  <a:schemeClr val="bg2">
                    <a:lumMod val="60000"/>
                    <a:lumOff val="40000"/>
                  </a:schemeClr>
                </a:solidFill>
              </a:rPr>
              <a:t>If the laptop is lost, damaged or stolen, what will happen to my child's schoolwork? </a:t>
            </a:r>
          </a:p>
        </p:txBody>
      </p:sp>
      <p:sp>
        <p:nvSpPr>
          <p:cNvPr id="21507" name="Content Placeholder 2"/>
          <p:cNvSpPr>
            <a:spLocks noGrp="1"/>
          </p:cNvSpPr>
          <p:nvPr>
            <p:ph idx="1"/>
          </p:nvPr>
        </p:nvSpPr>
        <p:spPr>
          <a:xfrm>
            <a:off x="457200" y="2000240"/>
            <a:ext cx="8229600" cy="4125923"/>
          </a:xfrm>
        </p:spPr>
        <p:txBody>
          <a:bodyPr/>
          <a:lstStyle/>
          <a:p>
            <a:pPr>
              <a:buFont typeface="Arial" charset="0"/>
              <a:buNone/>
              <a:defRPr/>
            </a:pPr>
            <a:r>
              <a:rPr lang="en-US" b="1" dirty="0" smtClean="0">
                <a:solidFill>
                  <a:schemeClr val="bg2">
                    <a:lumMod val="60000"/>
                    <a:lumOff val="40000"/>
                  </a:schemeClr>
                </a:solidFill>
              </a:rPr>
              <a:t>    </a:t>
            </a:r>
          </a:p>
          <a:p>
            <a:pPr>
              <a:buFont typeface="Arial" charset="0"/>
              <a:buNone/>
              <a:defRPr/>
            </a:pPr>
            <a:r>
              <a:rPr lang="en-US" dirty="0" smtClean="0"/>
              <a:t>	It is your </a:t>
            </a:r>
            <a:r>
              <a:rPr lang="en-US" dirty="0" smtClean="0">
                <a:solidFill>
                  <a:srgbClr val="FFFF00"/>
                </a:solidFill>
              </a:rPr>
              <a:t>child's responsibility </a:t>
            </a:r>
            <a:r>
              <a:rPr lang="en-US" dirty="0" smtClean="0"/>
              <a:t>to regularly save a copy of their schoolwork, also known as 'backing up' their work.</a:t>
            </a:r>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14290"/>
            <a:ext cx="8229600" cy="1143008"/>
          </a:xfrm>
        </p:spPr>
        <p:txBody>
          <a:bodyPr/>
          <a:lstStyle/>
          <a:p>
            <a:pPr algn="l">
              <a:defRPr/>
            </a:pPr>
            <a:r>
              <a:rPr lang="en-US" b="1" dirty="0" smtClean="0">
                <a:solidFill>
                  <a:schemeClr val="bg2">
                    <a:lumMod val="60000"/>
                    <a:lumOff val="40000"/>
                  </a:schemeClr>
                </a:solidFill>
              </a:rPr>
              <a:t>How should my child back up their work? </a:t>
            </a:r>
          </a:p>
        </p:txBody>
      </p:sp>
      <p:sp>
        <p:nvSpPr>
          <p:cNvPr id="21507" name="Content Placeholder 2"/>
          <p:cNvSpPr>
            <a:spLocks noGrp="1"/>
          </p:cNvSpPr>
          <p:nvPr>
            <p:ph idx="1"/>
          </p:nvPr>
        </p:nvSpPr>
        <p:spPr>
          <a:xfrm>
            <a:off x="1" y="1500174"/>
            <a:ext cx="5357818" cy="5357826"/>
          </a:xfrm>
        </p:spPr>
        <p:txBody>
          <a:bodyPr/>
          <a:lstStyle/>
          <a:p>
            <a:pPr>
              <a:defRPr/>
            </a:pPr>
            <a:r>
              <a:rPr lang="en-US" dirty="0" smtClean="0"/>
              <a:t>Regularly backing up work is your </a:t>
            </a:r>
            <a:r>
              <a:rPr lang="en-US" u="sng" dirty="0" smtClean="0">
                <a:solidFill>
                  <a:srgbClr val="FFFF00"/>
                </a:solidFill>
              </a:rPr>
              <a:t>child's responsibility</a:t>
            </a:r>
            <a:r>
              <a:rPr lang="en-US" dirty="0" smtClean="0"/>
              <a:t>. They should save their work to their online storage area called </a:t>
            </a:r>
            <a:r>
              <a:rPr lang="en-US" dirty="0" smtClean="0">
                <a:solidFill>
                  <a:srgbClr val="FFFF00"/>
                </a:solidFill>
              </a:rPr>
              <a:t>'My Locker'. </a:t>
            </a:r>
            <a:r>
              <a:rPr lang="en-US" dirty="0" smtClean="0"/>
              <a:t>(K:\ Drive)</a:t>
            </a:r>
          </a:p>
          <a:p>
            <a:pPr>
              <a:buFont typeface="Arial" charset="0"/>
              <a:buNone/>
              <a:defRPr/>
            </a:pPr>
            <a:r>
              <a:rPr lang="en-US" dirty="0" smtClean="0"/>
              <a:t>    At Home they can back up using a memory stick </a:t>
            </a:r>
            <a:r>
              <a:rPr lang="en-US" dirty="0" smtClean="0">
                <a:solidFill>
                  <a:srgbClr val="FFFF00"/>
                </a:solidFill>
              </a:rPr>
              <a:t>(USB drive)</a:t>
            </a:r>
            <a:r>
              <a:rPr lang="en-US" dirty="0" smtClean="0"/>
              <a:t>, or an </a:t>
            </a:r>
            <a:r>
              <a:rPr lang="en-US" dirty="0" smtClean="0">
                <a:solidFill>
                  <a:srgbClr val="FFFF00"/>
                </a:solidFill>
              </a:rPr>
              <a:t>external hard disk </a:t>
            </a:r>
            <a:r>
              <a:rPr lang="en-US" dirty="0" smtClean="0"/>
              <a:t>drive.</a:t>
            </a:r>
          </a:p>
          <a:p>
            <a:pPr>
              <a:buFont typeface="Arial" charset="0"/>
              <a:buNone/>
              <a:defRPr/>
            </a:pPr>
            <a:endParaRPr lang="en-US" dirty="0" smtClean="0"/>
          </a:p>
        </p:txBody>
      </p:sp>
      <p:pic>
        <p:nvPicPr>
          <p:cNvPr id="27652" name="Picture 3" descr="flash-drive.png"/>
          <p:cNvPicPr>
            <a:picLocks noChangeAspect="1"/>
          </p:cNvPicPr>
          <p:nvPr/>
        </p:nvPicPr>
        <p:blipFill>
          <a:blip r:embed="rId3" cstate="print"/>
          <a:srcRect/>
          <a:stretch>
            <a:fillRect/>
          </a:stretch>
        </p:blipFill>
        <p:spPr bwMode="auto">
          <a:xfrm>
            <a:off x="5286375" y="1477963"/>
            <a:ext cx="385762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8674" name="Title 1"/>
          <p:cNvSpPr>
            <a:spLocks noGrp="1"/>
          </p:cNvSpPr>
          <p:nvPr>
            <p:ph type="title"/>
          </p:nvPr>
        </p:nvSpPr>
        <p:spPr>
          <a:xfrm>
            <a:off x="428625" y="0"/>
            <a:ext cx="8229600" cy="1500174"/>
          </a:xfrm>
        </p:spPr>
        <p:txBody>
          <a:bodyPr/>
          <a:lstStyle/>
          <a:p>
            <a:pPr algn="l">
              <a:defRPr/>
            </a:pPr>
            <a:r>
              <a:rPr lang="en-US" sz="3600" b="1" dirty="0" smtClean="0">
                <a:solidFill>
                  <a:schemeClr val="bg2">
                    <a:lumMod val="60000"/>
                    <a:lumOff val="40000"/>
                  </a:schemeClr>
                </a:solidFill>
              </a:rPr>
              <a:t>What's to stop an unscrupulous student selling their laptop and then claiming it has been stolen? </a:t>
            </a:r>
          </a:p>
        </p:txBody>
      </p:sp>
      <p:sp>
        <p:nvSpPr>
          <p:cNvPr id="21507" name="Content Placeholder 2"/>
          <p:cNvSpPr>
            <a:spLocks noGrp="1"/>
          </p:cNvSpPr>
          <p:nvPr>
            <p:ph idx="1"/>
          </p:nvPr>
        </p:nvSpPr>
        <p:spPr>
          <a:xfrm>
            <a:off x="1" y="1928802"/>
            <a:ext cx="7215206" cy="4929198"/>
          </a:xfrm>
        </p:spPr>
        <p:txBody>
          <a:bodyPr/>
          <a:lstStyle/>
          <a:p>
            <a:pPr>
              <a:buNone/>
              <a:defRPr/>
            </a:pPr>
            <a:r>
              <a:rPr lang="en-US" dirty="0" smtClean="0"/>
              <a:t>	All laptops have extensive hardware and software security measures. These security measures will </a:t>
            </a:r>
            <a:r>
              <a:rPr lang="en-US" u="sng" dirty="0" smtClean="0">
                <a:solidFill>
                  <a:srgbClr val="FFFF00"/>
                </a:solidFill>
              </a:rPr>
              <a:t>remotely disable stolen laptops</a:t>
            </a:r>
            <a:r>
              <a:rPr lang="en-US" dirty="0" smtClean="0"/>
              <a:t> and will help to </a:t>
            </a:r>
            <a:r>
              <a:rPr lang="en-US" u="sng" dirty="0" smtClean="0">
                <a:solidFill>
                  <a:srgbClr val="C00000"/>
                </a:solidFill>
              </a:rPr>
              <a:t>track</a:t>
            </a:r>
            <a:r>
              <a:rPr lang="en-US" dirty="0" smtClean="0"/>
              <a:t> and prosecute thieves. As soon as any laptop is stolen or lost, the school will lock it down. When the laptop is connected to the internet, even with a new operating system, </a:t>
            </a:r>
            <a:r>
              <a:rPr lang="en-US" dirty="0" smtClean="0">
                <a:solidFill>
                  <a:srgbClr val="FFFF00"/>
                </a:solidFill>
              </a:rPr>
              <a:t>it will report its location</a:t>
            </a:r>
            <a:r>
              <a:rPr lang="en-US" dirty="0" smtClean="0"/>
              <a:t>.</a:t>
            </a:r>
          </a:p>
          <a:p>
            <a:pPr>
              <a:buFont typeface="Arial" charset="0"/>
              <a:buNone/>
              <a:defRPr/>
            </a:pPr>
            <a:endParaRPr lang="en-US" dirty="0" smtClean="0"/>
          </a:p>
        </p:txBody>
      </p:sp>
      <p:pic>
        <p:nvPicPr>
          <p:cNvPr id="28676" name="Picture 3" descr="laptopthief1.jpg"/>
          <p:cNvPicPr>
            <a:picLocks noChangeAspect="1"/>
          </p:cNvPicPr>
          <p:nvPr/>
        </p:nvPicPr>
        <p:blipFill>
          <a:blip r:embed="rId4" cstate="print"/>
          <a:srcRect/>
          <a:stretch>
            <a:fillRect/>
          </a:stretch>
        </p:blipFill>
        <p:spPr bwMode="auto">
          <a:xfrm>
            <a:off x="7143750" y="2357438"/>
            <a:ext cx="2000250" cy="200025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8229600" cy="1143000"/>
          </a:xfrm>
        </p:spPr>
        <p:txBody>
          <a:bodyPr/>
          <a:lstStyle/>
          <a:p>
            <a:pPr algn="l"/>
            <a:r>
              <a:rPr lang="en-US" sz="3600" b="1" dirty="0" smtClean="0">
                <a:solidFill>
                  <a:srgbClr val="558ED5"/>
                </a:solidFill>
              </a:rPr>
              <a:t>Will my child be safe carrying an expensive laptop to school? </a:t>
            </a:r>
          </a:p>
        </p:txBody>
      </p:sp>
      <p:sp>
        <p:nvSpPr>
          <p:cNvPr id="29699" name="Content Placeholder 2"/>
          <p:cNvSpPr>
            <a:spLocks noGrp="1"/>
          </p:cNvSpPr>
          <p:nvPr>
            <p:ph idx="1"/>
          </p:nvPr>
        </p:nvSpPr>
        <p:spPr>
          <a:xfrm>
            <a:off x="0" y="1785926"/>
            <a:ext cx="6072188" cy="4429156"/>
          </a:xfrm>
        </p:spPr>
        <p:txBody>
          <a:bodyPr/>
          <a:lstStyle/>
          <a:p>
            <a:r>
              <a:rPr lang="en-US" dirty="0" smtClean="0"/>
              <a:t>Your child will be encouraged to keep their laptop in their school bag when travelling to and from school – </a:t>
            </a:r>
            <a:r>
              <a:rPr lang="en-US" dirty="0" smtClean="0">
                <a:solidFill>
                  <a:srgbClr val="FFFF00"/>
                </a:solidFill>
              </a:rPr>
              <a:t>using the plastic case provided</a:t>
            </a:r>
            <a:r>
              <a:rPr lang="en-US" dirty="0" smtClean="0"/>
              <a:t>. Anti-theft measures installed on the laptop remove the incentive to steal the laptop, helping to protect your child.</a:t>
            </a:r>
          </a:p>
          <a:p>
            <a:pPr>
              <a:buFont typeface="Arial" charset="0"/>
              <a:buNone/>
            </a:pPr>
            <a:endParaRPr lang="en-US" dirty="0" smtClean="0"/>
          </a:p>
        </p:txBody>
      </p:sp>
      <p:pic>
        <p:nvPicPr>
          <p:cNvPr id="29700" name="Picture 4" descr="att-security-guard-070607.jpg"/>
          <p:cNvPicPr>
            <a:picLocks noChangeAspect="1"/>
          </p:cNvPicPr>
          <p:nvPr/>
        </p:nvPicPr>
        <p:blipFill>
          <a:blip r:embed="rId3" cstate="print"/>
          <a:srcRect/>
          <a:stretch>
            <a:fillRect/>
          </a:stretch>
        </p:blipFill>
        <p:spPr bwMode="auto">
          <a:xfrm>
            <a:off x="5894388" y="1928813"/>
            <a:ext cx="3249612"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63" y="214290"/>
            <a:ext cx="8229600" cy="1071570"/>
          </a:xfrm>
        </p:spPr>
        <p:txBody>
          <a:bodyPr/>
          <a:lstStyle/>
          <a:p>
            <a:pPr algn="l"/>
            <a:r>
              <a:rPr lang="en-AU" sz="3600" b="1" dirty="0" smtClean="0">
                <a:solidFill>
                  <a:srgbClr val="558ED5"/>
                </a:solidFill>
              </a:rPr>
              <a:t>What happens if my child forgets to bring their laptop to school </a:t>
            </a:r>
            <a:r>
              <a:rPr lang="en-AU" b="1" dirty="0" smtClean="0">
                <a:solidFill>
                  <a:srgbClr val="558ED5"/>
                </a:solidFill>
              </a:rPr>
              <a:t>?</a:t>
            </a:r>
            <a:endParaRPr lang="en-AU" b="1" dirty="0">
              <a:solidFill>
                <a:srgbClr val="558ED5"/>
              </a:solidFill>
            </a:endParaRPr>
          </a:p>
        </p:txBody>
      </p:sp>
      <p:sp>
        <p:nvSpPr>
          <p:cNvPr id="30723" name="Content Placeholder 2"/>
          <p:cNvSpPr>
            <a:spLocks noGrp="1"/>
          </p:cNvSpPr>
          <p:nvPr>
            <p:ph idx="1"/>
          </p:nvPr>
        </p:nvSpPr>
        <p:spPr>
          <a:xfrm>
            <a:off x="285750" y="1428737"/>
            <a:ext cx="5357820" cy="5214973"/>
          </a:xfrm>
        </p:spPr>
        <p:txBody>
          <a:bodyPr/>
          <a:lstStyle/>
          <a:p>
            <a:pPr>
              <a:buNone/>
            </a:pPr>
            <a:r>
              <a:rPr lang="en-US" dirty="0" smtClean="0"/>
              <a:t>	Forgetting the laptop will be the </a:t>
            </a:r>
            <a:r>
              <a:rPr lang="en-US" dirty="0" smtClean="0">
                <a:solidFill>
                  <a:srgbClr val="FFFF00"/>
                </a:solidFill>
              </a:rPr>
              <a:t>same as leaving textbooks at home</a:t>
            </a:r>
            <a:r>
              <a:rPr lang="en-US" dirty="0" smtClean="0"/>
              <a:t>. They can participate in the lesson but perhaps not as fully as otherwise. Repeatedly leaving a laptop at home or bringing it uncharged could lead to </a:t>
            </a:r>
            <a:r>
              <a:rPr lang="en-US" dirty="0" smtClean="0">
                <a:solidFill>
                  <a:srgbClr val="FFFF00"/>
                </a:solidFill>
              </a:rPr>
              <a:t>a warning or losing the right to take the laptop home</a:t>
            </a:r>
            <a:r>
              <a:rPr lang="en-US" dirty="0" smtClean="0"/>
              <a:t>.</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857250"/>
          </a:xfrm>
        </p:spPr>
        <p:txBody>
          <a:bodyPr/>
          <a:lstStyle/>
          <a:p>
            <a:pPr algn="l">
              <a:defRPr/>
            </a:pPr>
            <a:r>
              <a:rPr lang="en-US" sz="3600" b="1" dirty="0" smtClean="0">
                <a:solidFill>
                  <a:schemeClr val="bg2">
                    <a:lumMod val="60000"/>
                    <a:lumOff val="40000"/>
                  </a:schemeClr>
                </a:solidFill>
              </a:rPr>
              <a:t>Can my child access the internet anywhere with their school laptop? </a:t>
            </a:r>
          </a:p>
        </p:txBody>
      </p:sp>
      <p:sp>
        <p:nvSpPr>
          <p:cNvPr id="21507" name="Content Placeholder 2"/>
          <p:cNvSpPr>
            <a:spLocks noGrp="1"/>
          </p:cNvSpPr>
          <p:nvPr>
            <p:ph idx="1"/>
          </p:nvPr>
        </p:nvSpPr>
        <p:spPr>
          <a:xfrm>
            <a:off x="0" y="1285860"/>
            <a:ext cx="6286500" cy="5572140"/>
          </a:xfrm>
        </p:spPr>
        <p:txBody>
          <a:bodyPr/>
          <a:lstStyle/>
          <a:p>
            <a:pPr>
              <a:defRPr/>
            </a:pPr>
            <a:r>
              <a:rPr lang="en-US" dirty="0" smtClean="0"/>
              <a:t>Your child can access the internet at school. School networks are wireless, which means within a certain geographical boundary (usually classrooms, the library and the school grounds), students are able to use their laptop to login to the school portal without needing to plug in any cables.</a:t>
            </a:r>
          </a:p>
          <a:p>
            <a:pPr>
              <a:buFont typeface="Arial" charset="0"/>
              <a:buNone/>
              <a:defRPr/>
            </a:pPr>
            <a:endParaRPr lang="en-US" dirty="0" smtClean="0"/>
          </a:p>
        </p:txBody>
      </p:sp>
      <p:pic>
        <p:nvPicPr>
          <p:cNvPr id="31748" name="Picture 3" descr="wirelessIcon.jpg"/>
          <p:cNvPicPr>
            <a:picLocks noChangeAspect="1"/>
          </p:cNvPicPr>
          <p:nvPr/>
        </p:nvPicPr>
        <p:blipFill>
          <a:blip r:embed="rId3" cstate="print"/>
          <a:srcRect/>
          <a:stretch>
            <a:fillRect/>
          </a:stretch>
        </p:blipFill>
        <p:spPr bwMode="auto">
          <a:xfrm>
            <a:off x="6003925" y="1500174"/>
            <a:ext cx="31400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8229600" cy="1143000"/>
          </a:xfrm>
        </p:spPr>
        <p:txBody>
          <a:bodyPr/>
          <a:lstStyle/>
          <a:p>
            <a:pPr algn="l" eaLnBrk="1" hangingPunct="1"/>
            <a:r>
              <a:rPr lang="en-US" sz="3600" dirty="0" smtClean="0"/>
              <a:t> </a:t>
            </a:r>
            <a:r>
              <a:rPr lang="en-US" sz="3600" b="1" dirty="0" smtClean="0">
                <a:solidFill>
                  <a:schemeClr val="bg2">
                    <a:lumMod val="60000"/>
                    <a:lumOff val="40000"/>
                  </a:schemeClr>
                </a:solidFill>
              </a:rPr>
              <a:t>Can my child access the internet at home with their school laptop? </a:t>
            </a:r>
            <a:endParaRPr lang="en-AU" sz="3600" dirty="0" smtClean="0"/>
          </a:p>
        </p:txBody>
      </p:sp>
      <p:sp>
        <p:nvSpPr>
          <p:cNvPr id="32771" name="Content Placeholder 2"/>
          <p:cNvSpPr>
            <a:spLocks noGrp="1"/>
          </p:cNvSpPr>
          <p:nvPr>
            <p:ph idx="1"/>
          </p:nvPr>
        </p:nvSpPr>
        <p:spPr>
          <a:xfrm>
            <a:off x="0" y="928688"/>
            <a:ext cx="6500813" cy="5929312"/>
          </a:xfrm>
        </p:spPr>
        <p:txBody>
          <a:bodyPr/>
          <a:lstStyle/>
          <a:p>
            <a:pPr>
              <a:buNone/>
            </a:pPr>
            <a:r>
              <a:rPr lang="en-US" dirty="0" smtClean="0"/>
              <a:t>  </a:t>
            </a:r>
            <a:endParaRPr lang="en-US" b="1" dirty="0" smtClean="0">
              <a:solidFill>
                <a:schemeClr val="bg2">
                  <a:lumMod val="60000"/>
                  <a:lumOff val="40000"/>
                </a:schemeClr>
              </a:solidFill>
            </a:endParaRPr>
          </a:p>
          <a:p>
            <a:pPr>
              <a:buFont typeface="Arial" charset="0"/>
              <a:buNone/>
            </a:pPr>
            <a:r>
              <a:rPr lang="en-US" dirty="0" smtClean="0"/>
              <a:t> 	If you have a broadband internet connected at home, your child </a:t>
            </a:r>
            <a:r>
              <a:rPr lang="en-US" dirty="0" smtClean="0">
                <a:solidFill>
                  <a:srgbClr val="FFFF00"/>
                </a:solidFill>
              </a:rPr>
              <a:t>can </a:t>
            </a:r>
            <a:r>
              <a:rPr lang="en-US" dirty="0" smtClean="0"/>
              <a:t>use that to connect to the Internet. If you don't have access to the internet at home, your child </a:t>
            </a:r>
            <a:r>
              <a:rPr lang="en-US" dirty="0" smtClean="0">
                <a:solidFill>
                  <a:srgbClr val="FFFF00"/>
                </a:solidFill>
              </a:rPr>
              <a:t>can still use the software</a:t>
            </a:r>
            <a:r>
              <a:rPr lang="en-US" dirty="0" smtClean="0"/>
              <a:t> on their laptop to work on their schoolwork.</a:t>
            </a:r>
          </a:p>
          <a:p>
            <a:pPr>
              <a:buFont typeface="Arial" charset="0"/>
              <a:buNone/>
            </a:pPr>
            <a:endParaRPr lang="en-US" sz="2000" dirty="0" smtClean="0">
              <a:solidFill>
                <a:srgbClr val="FFFF00"/>
              </a:solidFill>
            </a:endParaRPr>
          </a:p>
          <a:p>
            <a:pPr>
              <a:buFont typeface="Arial" charset="0"/>
              <a:buNone/>
            </a:pPr>
            <a:r>
              <a:rPr lang="en-US" sz="2000" dirty="0" smtClean="0">
                <a:solidFill>
                  <a:srgbClr val="FFFF00"/>
                </a:solidFill>
              </a:rPr>
              <a:t>NOTE – the laptop will not work with Telstra 3G wireless or other similar systems as these systems require the use of an external USB modem which will not work with the laptop.</a:t>
            </a:r>
            <a:endParaRPr lang="en-US" dirty="0" smtClean="0">
              <a:solidFill>
                <a:srgbClr val="FFFF00"/>
              </a:solidFill>
            </a:endParaRPr>
          </a:p>
          <a:p>
            <a:pPr>
              <a:buFont typeface="Arial" charset="0"/>
              <a:buNone/>
            </a:pPr>
            <a:endParaRPr lang="en-US" dirty="0" smtClean="0"/>
          </a:p>
        </p:txBody>
      </p:sp>
      <p:pic>
        <p:nvPicPr>
          <p:cNvPr id="32772" name="Picture 4" descr="twinmos-mirror-finished-usb-flash-drive.jpg"/>
          <p:cNvPicPr>
            <a:picLocks noChangeAspect="1"/>
          </p:cNvPicPr>
          <p:nvPr/>
        </p:nvPicPr>
        <p:blipFill>
          <a:blip r:embed="rId3" cstate="print"/>
          <a:srcRect/>
          <a:stretch>
            <a:fillRect/>
          </a:stretch>
        </p:blipFill>
        <p:spPr bwMode="auto">
          <a:xfrm>
            <a:off x="6453188" y="1571612"/>
            <a:ext cx="2690812"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8625" y="0"/>
            <a:ext cx="8229600" cy="928688"/>
          </a:xfrm>
        </p:spPr>
        <p:txBody>
          <a:bodyPr/>
          <a:lstStyle/>
          <a:p>
            <a:pPr algn="l" eaLnBrk="1" hangingPunct="1"/>
            <a:r>
              <a:rPr lang="en-AU" u="sng" dirty="0" smtClean="0">
                <a:solidFill>
                  <a:schemeClr val="bg2">
                    <a:lumMod val="60000"/>
                    <a:lumOff val="40000"/>
                  </a:schemeClr>
                </a:solidFill>
              </a:rPr>
              <a:t>The Digital Education Revolution</a:t>
            </a:r>
          </a:p>
        </p:txBody>
      </p:sp>
      <p:sp>
        <p:nvSpPr>
          <p:cNvPr id="14339" name="Content Placeholder 2"/>
          <p:cNvSpPr>
            <a:spLocks noGrp="1"/>
          </p:cNvSpPr>
          <p:nvPr>
            <p:ph sz="half" idx="1"/>
          </p:nvPr>
        </p:nvSpPr>
        <p:spPr>
          <a:xfrm>
            <a:off x="457200" y="1285875"/>
            <a:ext cx="4614863" cy="5143500"/>
          </a:xfrm>
        </p:spPr>
        <p:txBody>
          <a:bodyPr/>
          <a:lstStyle/>
          <a:p>
            <a:pPr eaLnBrk="1" hangingPunct="1"/>
            <a:r>
              <a:rPr lang="en-AU" sz="2200" dirty="0" smtClean="0"/>
              <a:t>The DER is a </a:t>
            </a:r>
            <a:r>
              <a:rPr lang="en-AU" sz="2200" dirty="0" smtClean="0">
                <a:solidFill>
                  <a:srgbClr val="FFFF00"/>
                </a:solidFill>
              </a:rPr>
              <a:t>Federal </a:t>
            </a:r>
            <a:r>
              <a:rPr lang="en-AU" sz="2200" dirty="0" smtClean="0"/>
              <a:t>initiative. </a:t>
            </a:r>
          </a:p>
          <a:p>
            <a:pPr eaLnBrk="1" hangingPunct="1"/>
            <a:r>
              <a:rPr lang="en-AU" sz="2200" dirty="0" smtClean="0"/>
              <a:t>Prime Minister Rudd promised Children Yr 9 – 12  access to a computer.</a:t>
            </a:r>
          </a:p>
          <a:p>
            <a:pPr eaLnBrk="1" hangingPunct="1"/>
            <a:r>
              <a:rPr lang="en-AU" sz="2200" dirty="0" smtClean="0"/>
              <a:t>The laptop program is NSW DET’s implementation of that promise. </a:t>
            </a:r>
          </a:p>
          <a:p>
            <a:pPr eaLnBrk="1" hangingPunct="1"/>
            <a:r>
              <a:rPr lang="en-AU" sz="2200" dirty="0" smtClean="0"/>
              <a:t>Laptops will be rolled out each year to Yr 9 students until 2012.</a:t>
            </a:r>
          </a:p>
          <a:p>
            <a:pPr eaLnBrk="1" hangingPunct="1"/>
            <a:r>
              <a:rPr lang="en-AU" sz="2200" dirty="0" smtClean="0"/>
              <a:t>By 2012, all students in Yrs 9 – 12 will have a laptop.</a:t>
            </a:r>
          </a:p>
          <a:p>
            <a:pPr eaLnBrk="1" hangingPunct="1"/>
            <a:r>
              <a:rPr lang="en-AU" sz="2200" dirty="0" smtClean="0"/>
              <a:t>The program also includes a high speed wireless network, laptops for staff, staff training and technical support.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a:defRPr/>
            </a:pPr>
            <a:r>
              <a:rPr lang="en-US" sz="3600" b="1" dirty="0" smtClean="0">
                <a:solidFill>
                  <a:schemeClr val="bg2">
                    <a:lumMod val="60000"/>
                    <a:lumOff val="40000"/>
                  </a:schemeClr>
                </a:solidFill>
              </a:rPr>
              <a:t>Is my child protected when using the internet at school? What about at home? </a:t>
            </a:r>
          </a:p>
        </p:txBody>
      </p:sp>
      <p:sp>
        <p:nvSpPr>
          <p:cNvPr id="21507" name="Content Placeholder 2"/>
          <p:cNvSpPr>
            <a:spLocks noGrp="1"/>
          </p:cNvSpPr>
          <p:nvPr>
            <p:ph idx="1"/>
          </p:nvPr>
        </p:nvSpPr>
        <p:spPr>
          <a:xfrm>
            <a:off x="1" y="1643050"/>
            <a:ext cx="5214942" cy="4740288"/>
          </a:xfrm>
        </p:spPr>
        <p:txBody>
          <a:bodyPr/>
          <a:lstStyle/>
          <a:p>
            <a:pPr>
              <a:defRPr/>
            </a:pPr>
            <a:r>
              <a:rPr lang="en-US" dirty="0" smtClean="0"/>
              <a:t>Your child is protected when using their laptop at school and at home by </a:t>
            </a:r>
            <a:r>
              <a:rPr lang="en-US" dirty="0" smtClean="0">
                <a:solidFill>
                  <a:srgbClr val="FFFF00"/>
                </a:solidFill>
              </a:rPr>
              <a:t>filters that block inappropriate internet material</a:t>
            </a:r>
            <a:r>
              <a:rPr lang="en-US" dirty="0" smtClean="0"/>
              <a:t>. A record of every website that the student visits is kept and </a:t>
            </a:r>
            <a:r>
              <a:rPr lang="en-US" dirty="0" smtClean="0">
                <a:solidFill>
                  <a:srgbClr val="FFFF00"/>
                </a:solidFill>
              </a:rPr>
              <a:t>can be investigated if necessary.</a:t>
            </a:r>
          </a:p>
          <a:p>
            <a:pPr>
              <a:buFont typeface="Arial" charset="0"/>
              <a:buNone/>
              <a:defRPr/>
            </a:pPr>
            <a:endParaRPr lang="en-US" dirty="0" smtClean="0"/>
          </a:p>
        </p:txBody>
      </p:sp>
      <p:pic>
        <p:nvPicPr>
          <p:cNvPr id="33796" name="Picture 3" descr="computer_security.gif"/>
          <p:cNvPicPr>
            <a:picLocks noChangeAspect="1"/>
          </p:cNvPicPr>
          <p:nvPr/>
        </p:nvPicPr>
        <p:blipFill>
          <a:blip r:embed="rId3" cstate="print"/>
          <a:srcRect/>
          <a:stretch>
            <a:fillRect/>
          </a:stretch>
        </p:blipFill>
        <p:spPr bwMode="auto">
          <a:xfrm>
            <a:off x="5286381" y="1857364"/>
            <a:ext cx="3857620" cy="3678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25487"/>
          </a:xfrm>
        </p:spPr>
        <p:txBody>
          <a:bodyPr/>
          <a:lstStyle/>
          <a:p>
            <a:pPr algn="l"/>
            <a:r>
              <a:rPr lang="en-US" sz="3600" b="1" dirty="0" smtClean="0">
                <a:solidFill>
                  <a:srgbClr val="558ED5"/>
                </a:solidFill>
              </a:rPr>
              <a:t>What about cyber-bullying and internet chat room protection with the Laptop? </a:t>
            </a:r>
          </a:p>
        </p:txBody>
      </p:sp>
      <p:sp>
        <p:nvSpPr>
          <p:cNvPr id="34819" name="Content Placeholder 2"/>
          <p:cNvSpPr>
            <a:spLocks noGrp="1"/>
          </p:cNvSpPr>
          <p:nvPr>
            <p:ph idx="1"/>
          </p:nvPr>
        </p:nvSpPr>
        <p:spPr>
          <a:xfrm>
            <a:off x="357188" y="1857364"/>
            <a:ext cx="5214937" cy="4525974"/>
          </a:xfrm>
        </p:spPr>
        <p:txBody>
          <a:bodyPr/>
          <a:lstStyle/>
          <a:p>
            <a:pPr>
              <a:buNone/>
            </a:pPr>
            <a:r>
              <a:rPr lang="en-US" dirty="0" smtClean="0"/>
              <a:t>	The Bluecoat internet filter system </a:t>
            </a:r>
            <a:r>
              <a:rPr lang="en-US" dirty="0" smtClean="0">
                <a:solidFill>
                  <a:srgbClr val="FFFF00"/>
                </a:solidFill>
              </a:rPr>
              <a:t>blocks all social networking and chat sites</a:t>
            </a:r>
            <a:r>
              <a:rPr lang="en-US" dirty="0" smtClean="0"/>
              <a:t>. </a:t>
            </a:r>
          </a:p>
          <a:p>
            <a:pPr>
              <a:buFont typeface="Arial" charset="0"/>
              <a:buNone/>
            </a:pPr>
            <a:r>
              <a:rPr lang="en-US" dirty="0" smtClean="0"/>
              <a:t>	Naturally we </a:t>
            </a:r>
            <a:r>
              <a:rPr lang="en-US" dirty="0" smtClean="0">
                <a:solidFill>
                  <a:srgbClr val="FFFF00"/>
                </a:solidFill>
              </a:rPr>
              <a:t>cannot</a:t>
            </a:r>
            <a:r>
              <a:rPr lang="en-US" dirty="0" smtClean="0"/>
              <a:t> control your home computer use, which is under parental control.</a:t>
            </a:r>
          </a:p>
          <a:p>
            <a:pPr>
              <a:buFont typeface="Arial" charset="0"/>
              <a:buNone/>
            </a:pPr>
            <a:endParaRPr lang="en-US" dirty="0" smtClean="0"/>
          </a:p>
        </p:txBody>
      </p:sp>
      <p:pic>
        <p:nvPicPr>
          <p:cNvPr id="34820" name="Picture 3" descr="cyber_security.jpg"/>
          <p:cNvPicPr>
            <a:picLocks noChangeAspect="1"/>
          </p:cNvPicPr>
          <p:nvPr/>
        </p:nvPicPr>
        <p:blipFill>
          <a:blip r:embed="rId3" cstate="print"/>
          <a:srcRect/>
          <a:stretch>
            <a:fillRect/>
          </a:stretch>
        </p:blipFill>
        <p:spPr bwMode="auto">
          <a:xfrm>
            <a:off x="5429256" y="1785926"/>
            <a:ext cx="3476625"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714488"/>
          </a:xfrm>
        </p:spPr>
        <p:txBody>
          <a:bodyPr/>
          <a:lstStyle/>
          <a:p>
            <a:pPr algn="l" eaLnBrk="1" hangingPunct="1"/>
            <a:r>
              <a:rPr lang="en-US" sz="3600" dirty="0" smtClean="0">
                <a:solidFill>
                  <a:schemeClr val="bg2">
                    <a:lumMod val="60000"/>
                    <a:lumOff val="40000"/>
                  </a:schemeClr>
                </a:solidFill>
              </a:rPr>
              <a:t>All students are required to sign an Acceptable Use Agreement for school computer use</a:t>
            </a:r>
            <a:endParaRPr lang="en-AU" sz="3600" dirty="0" smtClean="0">
              <a:solidFill>
                <a:schemeClr val="bg2">
                  <a:lumMod val="60000"/>
                  <a:lumOff val="40000"/>
                </a:schemeClr>
              </a:solidFill>
            </a:endParaRPr>
          </a:p>
        </p:txBody>
      </p:sp>
      <p:sp>
        <p:nvSpPr>
          <p:cNvPr id="35843" name="Content Placeholder 2"/>
          <p:cNvSpPr>
            <a:spLocks noGrp="1"/>
          </p:cNvSpPr>
          <p:nvPr>
            <p:ph idx="1"/>
          </p:nvPr>
        </p:nvSpPr>
        <p:spPr>
          <a:xfrm>
            <a:off x="1" y="1857364"/>
            <a:ext cx="5572132" cy="5429288"/>
          </a:xfrm>
        </p:spPr>
        <p:txBody>
          <a:bodyPr/>
          <a:lstStyle/>
          <a:p>
            <a:pPr>
              <a:buFont typeface="Arial" charset="0"/>
              <a:buNone/>
            </a:pPr>
            <a:r>
              <a:rPr lang="en-US" sz="2800" dirty="0" smtClean="0"/>
              <a:t>	One of the policies in this agreement is that they must </a:t>
            </a:r>
            <a:r>
              <a:rPr lang="en-US" sz="2800" dirty="0" smtClean="0">
                <a:solidFill>
                  <a:srgbClr val="FFFF00"/>
                </a:solidFill>
              </a:rPr>
              <a:t>not involve </a:t>
            </a:r>
            <a:r>
              <a:rPr lang="en-US" sz="2800" dirty="0" smtClean="0"/>
              <a:t>themselves in any sort of cyber-bullying/harassment.   This is outlined on the back of the </a:t>
            </a:r>
            <a:r>
              <a:rPr lang="en-US" sz="2800" dirty="0" smtClean="0">
                <a:solidFill>
                  <a:srgbClr val="FFFF00"/>
                </a:solidFill>
              </a:rPr>
              <a:t>Digital Education Revolution – Laptop user Charter </a:t>
            </a:r>
            <a:r>
              <a:rPr lang="en-US" sz="2800" dirty="0" smtClean="0"/>
              <a:t>that the Parent and student </a:t>
            </a:r>
            <a:r>
              <a:rPr lang="en-US" sz="2800" u="sng" dirty="0" smtClean="0"/>
              <a:t>must sign </a:t>
            </a:r>
            <a:r>
              <a:rPr lang="en-US" sz="2800" dirty="0" smtClean="0"/>
              <a:t>to allow the student to be given a laptop.</a:t>
            </a:r>
          </a:p>
        </p:txBody>
      </p:sp>
      <p:pic>
        <p:nvPicPr>
          <p:cNvPr id="35844" name="Picture 3" descr="legal_doc.jpg"/>
          <p:cNvPicPr>
            <a:picLocks noChangeAspect="1"/>
          </p:cNvPicPr>
          <p:nvPr/>
        </p:nvPicPr>
        <p:blipFill>
          <a:blip r:embed="rId3" cstate="print"/>
          <a:srcRect/>
          <a:stretch>
            <a:fillRect/>
          </a:stretch>
        </p:blipFill>
        <p:spPr bwMode="auto">
          <a:xfrm>
            <a:off x="5715000" y="2984500"/>
            <a:ext cx="3429000"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8625" y="357188"/>
            <a:ext cx="8229600" cy="1143000"/>
          </a:xfrm>
        </p:spPr>
        <p:txBody>
          <a:bodyPr/>
          <a:lstStyle/>
          <a:p>
            <a:pPr algn="l">
              <a:defRPr/>
            </a:pPr>
            <a:r>
              <a:rPr lang="en-AU" sz="3600" dirty="0" smtClean="0">
                <a:solidFill>
                  <a:schemeClr val="bg2">
                    <a:lumMod val="40000"/>
                    <a:lumOff val="60000"/>
                  </a:schemeClr>
                </a:solidFill>
              </a:rPr>
              <a:t>Does my child actually own the laptop?</a:t>
            </a:r>
          </a:p>
        </p:txBody>
      </p:sp>
      <p:sp>
        <p:nvSpPr>
          <p:cNvPr id="3" name="Content Placeholder 2"/>
          <p:cNvSpPr>
            <a:spLocks noGrp="1"/>
          </p:cNvSpPr>
          <p:nvPr>
            <p:ph idx="1"/>
          </p:nvPr>
        </p:nvSpPr>
        <p:spPr>
          <a:xfrm>
            <a:off x="457200" y="1600200"/>
            <a:ext cx="8229600" cy="5043488"/>
          </a:xfrm>
        </p:spPr>
        <p:txBody>
          <a:bodyPr/>
          <a:lstStyle/>
          <a:p>
            <a:pPr>
              <a:buNone/>
              <a:defRPr/>
            </a:pPr>
            <a:r>
              <a:rPr lang="en-AU" dirty="0" smtClean="0">
                <a:solidFill>
                  <a:srgbClr val="FFFF00"/>
                </a:solidFill>
              </a:rPr>
              <a:t>No.   </a:t>
            </a:r>
          </a:p>
          <a:p>
            <a:pPr>
              <a:buNone/>
              <a:defRPr/>
            </a:pPr>
            <a:r>
              <a:rPr lang="en-AU" dirty="0" smtClean="0">
                <a:solidFill>
                  <a:srgbClr val="FFFF00"/>
                </a:solidFill>
              </a:rPr>
              <a:t>	</a:t>
            </a:r>
            <a:r>
              <a:rPr lang="en-AU" dirty="0" smtClean="0"/>
              <a:t>The laptop owner is the school TSO as the DER representative at the school.  Whilst the student is in a NSW Public School, the laptop is </a:t>
            </a:r>
            <a:r>
              <a:rPr lang="en-AU" dirty="0" smtClean="0">
                <a:solidFill>
                  <a:srgbClr val="FFFF00"/>
                </a:solidFill>
              </a:rPr>
              <a:t>“on loan” </a:t>
            </a:r>
            <a:r>
              <a:rPr lang="en-AU" dirty="0" smtClean="0"/>
              <a:t>to the student.  Any breach of the laptop user charter, </a:t>
            </a:r>
            <a:r>
              <a:rPr lang="en-AU" dirty="0" err="1" smtClean="0"/>
              <a:t>eg</a:t>
            </a:r>
            <a:r>
              <a:rPr lang="en-AU" dirty="0" smtClean="0"/>
              <a:t> the student not obeying the teachers instructions and playing games during class, will result in the laptop being taken off the student as part of the disciplinary process at the school.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42875"/>
            <a:ext cx="8229600" cy="5983288"/>
          </a:xfrm>
        </p:spPr>
        <p:txBody>
          <a:bodyPr/>
          <a:lstStyle/>
          <a:p>
            <a:pPr>
              <a:buNone/>
            </a:pPr>
            <a:r>
              <a:rPr lang="en-AU" dirty="0" smtClean="0">
                <a:solidFill>
                  <a:schemeClr val="bg2">
                    <a:lumMod val="60000"/>
                    <a:lumOff val="40000"/>
                  </a:schemeClr>
                </a:solidFill>
              </a:rPr>
              <a:t>The laptop MUST be RETURNED to the school TSO if the following occurs....</a:t>
            </a:r>
          </a:p>
          <a:p>
            <a:endParaRPr lang="en-AU" dirty="0" smtClean="0"/>
          </a:p>
          <a:p>
            <a:r>
              <a:rPr lang="en-AU" dirty="0" smtClean="0"/>
              <a:t>The student leaves school </a:t>
            </a:r>
            <a:r>
              <a:rPr lang="en-AU" dirty="0" smtClean="0">
                <a:solidFill>
                  <a:srgbClr val="FFFF00"/>
                </a:solidFill>
              </a:rPr>
              <a:t>before completing Yr12</a:t>
            </a:r>
            <a:r>
              <a:rPr lang="en-AU" dirty="0" smtClean="0"/>
              <a:t> and attends TAFE </a:t>
            </a:r>
          </a:p>
          <a:p>
            <a:r>
              <a:rPr lang="en-AU" dirty="0" smtClean="0"/>
              <a:t>The student leaves school before completing Yr12 </a:t>
            </a:r>
            <a:r>
              <a:rPr lang="en-AU" dirty="0" smtClean="0">
                <a:solidFill>
                  <a:srgbClr val="FFFF00"/>
                </a:solidFill>
              </a:rPr>
              <a:t>for full-time employment</a:t>
            </a:r>
            <a:r>
              <a:rPr lang="en-AU" dirty="0" smtClean="0"/>
              <a:t>.</a:t>
            </a:r>
          </a:p>
          <a:p>
            <a:r>
              <a:rPr lang="en-AU" dirty="0" smtClean="0"/>
              <a:t>The student leaves school and </a:t>
            </a:r>
            <a:r>
              <a:rPr lang="en-AU" dirty="0" smtClean="0">
                <a:solidFill>
                  <a:srgbClr val="FFFF00"/>
                </a:solidFill>
              </a:rPr>
              <a:t>enrols in a private school</a:t>
            </a:r>
            <a:r>
              <a:rPr lang="en-AU" dirty="0" smtClean="0"/>
              <a:t>.</a:t>
            </a:r>
          </a:p>
          <a:p>
            <a:r>
              <a:rPr lang="en-AU" dirty="0" smtClean="0"/>
              <a:t>The student leaves school and enrols in a </a:t>
            </a:r>
            <a:r>
              <a:rPr lang="en-AU" dirty="0" smtClean="0">
                <a:solidFill>
                  <a:srgbClr val="FFFF00"/>
                </a:solidFill>
              </a:rPr>
              <a:t>school not in NSW.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357188"/>
            <a:ext cx="8229600" cy="928687"/>
          </a:xfrm>
        </p:spPr>
        <p:txBody>
          <a:bodyPr/>
          <a:lstStyle/>
          <a:p>
            <a:pPr algn="l">
              <a:defRPr/>
            </a:pPr>
            <a:r>
              <a:rPr lang="en-AU" sz="3600" dirty="0" smtClean="0">
                <a:solidFill>
                  <a:schemeClr val="bg2">
                    <a:lumMod val="40000"/>
                    <a:lumOff val="60000"/>
                  </a:schemeClr>
                </a:solidFill>
              </a:rPr>
              <a:t>Can my child customise the laptop?</a:t>
            </a:r>
          </a:p>
        </p:txBody>
      </p:sp>
      <p:sp>
        <p:nvSpPr>
          <p:cNvPr id="3" name="Content Placeholder 2"/>
          <p:cNvSpPr>
            <a:spLocks noGrp="1"/>
          </p:cNvSpPr>
          <p:nvPr>
            <p:ph idx="1"/>
          </p:nvPr>
        </p:nvSpPr>
        <p:spPr>
          <a:xfrm>
            <a:off x="0" y="1428750"/>
            <a:ext cx="5286375" cy="4286250"/>
          </a:xfrm>
        </p:spPr>
        <p:txBody>
          <a:bodyPr/>
          <a:lstStyle/>
          <a:p>
            <a:pPr>
              <a:buFont typeface="Arial" pitchFamily="34" charset="0"/>
              <a:buChar char="•"/>
              <a:defRPr/>
            </a:pPr>
            <a:r>
              <a:rPr lang="en-AU" dirty="0" smtClean="0">
                <a:solidFill>
                  <a:srgbClr val="FFFF00"/>
                </a:solidFill>
              </a:rPr>
              <a:t>Yes, </a:t>
            </a:r>
            <a:r>
              <a:rPr lang="en-AU" dirty="0" smtClean="0"/>
              <a:t>the student is able to customise the background screens and an external coloured skin will be provided that can be put on the laptop so that the student can then draw on the skin sticker to help personalise their laptop as their own. </a:t>
            </a:r>
          </a:p>
        </p:txBody>
      </p:sp>
      <p:pic>
        <p:nvPicPr>
          <p:cNvPr id="38916" name="Picture 3" descr="hkopen.jpg"/>
          <p:cNvPicPr>
            <a:picLocks noChangeAspect="1"/>
          </p:cNvPicPr>
          <p:nvPr/>
        </p:nvPicPr>
        <p:blipFill>
          <a:blip r:embed="rId3" cstate="print"/>
          <a:srcRect/>
          <a:stretch>
            <a:fillRect/>
          </a:stretch>
        </p:blipFill>
        <p:spPr bwMode="auto">
          <a:xfrm>
            <a:off x="5143504" y="1643050"/>
            <a:ext cx="38227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defRPr/>
            </a:pPr>
            <a:r>
              <a:rPr lang="en-AU" sz="3600" dirty="0" smtClean="0">
                <a:solidFill>
                  <a:schemeClr val="bg2">
                    <a:lumMod val="40000"/>
                    <a:lumOff val="60000"/>
                  </a:schemeClr>
                </a:solidFill>
              </a:rPr>
              <a:t>Is a laptop bag or case provided for protection of the laptop?</a:t>
            </a:r>
          </a:p>
        </p:txBody>
      </p:sp>
      <p:sp>
        <p:nvSpPr>
          <p:cNvPr id="3" name="Content Placeholder 2"/>
          <p:cNvSpPr>
            <a:spLocks noGrp="1"/>
          </p:cNvSpPr>
          <p:nvPr>
            <p:ph idx="1"/>
          </p:nvPr>
        </p:nvSpPr>
        <p:spPr>
          <a:xfrm>
            <a:off x="457200" y="1600200"/>
            <a:ext cx="8229600" cy="4525963"/>
          </a:xfrm>
        </p:spPr>
        <p:txBody>
          <a:bodyPr/>
          <a:lstStyle/>
          <a:p>
            <a:pPr>
              <a:buNone/>
              <a:defRPr/>
            </a:pPr>
            <a:r>
              <a:rPr lang="en-AU" dirty="0" smtClean="0">
                <a:solidFill>
                  <a:srgbClr val="FFFF00"/>
                </a:solidFill>
              </a:rPr>
              <a:t>	Yes, </a:t>
            </a:r>
            <a:r>
              <a:rPr lang="en-AU" dirty="0" smtClean="0"/>
              <a:t>a hardcover plastic case specifically designed for the laptop is provided. Though, should the case break, the student will be required to purchase a replacement from the school as part of their responsibility in taking proper care of the laptop. The case is not covered by manufacturer warranty.</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AU" sz="3200" dirty="0" smtClean="0">
                <a:solidFill>
                  <a:schemeClr val="bg2">
                    <a:lumMod val="40000"/>
                    <a:lumOff val="60000"/>
                  </a:schemeClr>
                </a:solidFill>
              </a:rPr>
              <a:t>What happens if other accessories such as the battery and power cords break or are lost?</a:t>
            </a:r>
            <a:endParaRPr lang="en-AU" sz="3200" dirty="0" smtClean="0"/>
          </a:p>
        </p:txBody>
      </p:sp>
      <p:sp>
        <p:nvSpPr>
          <p:cNvPr id="21507" name="Content Placeholder 2"/>
          <p:cNvSpPr>
            <a:spLocks noGrp="1"/>
          </p:cNvSpPr>
          <p:nvPr>
            <p:ph idx="1"/>
          </p:nvPr>
        </p:nvSpPr>
        <p:spPr>
          <a:xfrm>
            <a:off x="457200" y="1600200"/>
            <a:ext cx="6472254" cy="4525963"/>
          </a:xfrm>
        </p:spPr>
        <p:txBody>
          <a:bodyPr/>
          <a:lstStyle/>
          <a:p>
            <a:pPr>
              <a:defRPr/>
            </a:pPr>
            <a:r>
              <a:rPr lang="en-AU" dirty="0" smtClean="0"/>
              <a:t>Power cords and batteries still </a:t>
            </a:r>
            <a:r>
              <a:rPr lang="en-AU" dirty="0" smtClean="0">
                <a:solidFill>
                  <a:srgbClr val="FFFF00"/>
                </a:solidFill>
              </a:rPr>
              <a:t>under warranty</a:t>
            </a:r>
            <a:r>
              <a:rPr lang="en-AU" dirty="0" smtClean="0"/>
              <a:t> </a:t>
            </a:r>
            <a:r>
              <a:rPr lang="en-AU" u="sng" dirty="0" smtClean="0"/>
              <a:t>then</a:t>
            </a:r>
            <a:r>
              <a:rPr lang="en-AU" dirty="0" smtClean="0"/>
              <a:t> they will be replaced.  </a:t>
            </a:r>
          </a:p>
          <a:p>
            <a:pPr>
              <a:defRPr/>
            </a:pPr>
            <a:r>
              <a:rPr lang="en-AU" dirty="0" smtClean="0"/>
              <a:t>If the breakage is outside of the warranty period or the items are lost/stolen or there is evidence of </a:t>
            </a:r>
            <a:r>
              <a:rPr lang="en-AU" dirty="0" smtClean="0">
                <a:solidFill>
                  <a:srgbClr val="FFFF00"/>
                </a:solidFill>
              </a:rPr>
              <a:t>insufficient care</a:t>
            </a:r>
            <a:r>
              <a:rPr lang="en-AU" dirty="0" smtClean="0"/>
              <a:t> of the equipment, then the student will need to purchase replacements.</a:t>
            </a:r>
            <a:endParaRPr lang="en-US" dirty="0" smtClean="0"/>
          </a:p>
          <a:p>
            <a:pPr>
              <a:buFont typeface="Arial" charset="0"/>
              <a:buNone/>
              <a:defRPr/>
            </a:pPr>
            <a:endParaRPr lang="en-US" dirty="0" smtClean="0"/>
          </a:p>
        </p:txBody>
      </p:sp>
      <p:pic>
        <p:nvPicPr>
          <p:cNvPr id="40964" name="Picture 3" descr="apple,charge,charger,cute,funny,laptop,lego,mac,photo,photography,star,wars,toy,wire-79929e0e5a9ec4db8f0cc163a41c6bda_m.jpg"/>
          <p:cNvPicPr>
            <a:picLocks noChangeAspect="1"/>
          </p:cNvPicPr>
          <p:nvPr/>
        </p:nvPicPr>
        <p:blipFill>
          <a:blip r:embed="rId3" cstate="print"/>
          <a:srcRect/>
          <a:stretch>
            <a:fillRect/>
          </a:stretch>
        </p:blipFill>
        <p:spPr bwMode="auto">
          <a:xfrm>
            <a:off x="6929438" y="1500188"/>
            <a:ext cx="20478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1" y="0"/>
            <a:ext cx="8501090" cy="1500174"/>
          </a:xfrm>
        </p:spPr>
        <p:txBody>
          <a:bodyPr/>
          <a:lstStyle/>
          <a:p>
            <a:pPr algn="l"/>
            <a:r>
              <a:rPr lang="en-AU" sz="3200" b="1" dirty="0" smtClean="0">
                <a:solidFill>
                  <a:schemeClr val="bg2">
                    <a:lumMod val="40000"/>
                    <a:lumOff val="60000"/>
                  </a:schemeClr>
                </a:solidFill>
              </a:rPr>
              <a:t>Under what circumstances will parents need to pay for repairs to or replacement of the laptop?</a:t>
            </a:r>
          </a:p>
        </p:txBody>
      </p:sp>
      <p:sp>
        <p:nvSpPr>
          <p:cNvPr id="41987" name="Content Placeholder 2"/>
          <p:cNvSpPr>
            <a:spLocks noGrp="1"/>
          </p:cNvSpPr>
          <p:nvPr>
            <p:ph idx="1"/>
          </p:nvPr>
        </p:nvSpPr>
        <p:spPr>
          <a:xfrm>
            <a:off x="0" y="1571611"/>
            <a:ext cx="7215206" cy="4857763"/>
          </a:xfrm>
        </p:spPr>
        <p:txBody>
          <a:bodyPr/>
          <a:lstStyle/>
          <a:p>
            <a:pPr>
              <a:buNone/>
            </a:pPr>
            <a:r>
              <a:rPr lang="en-AU" sz="2800" dirty="0" smtClean="0"/>
              <a:t>	The laptop warranty covers manufacturer defects under </a:t>
            </a:r>
            <a:r>
              <a:rPr lang="en-AU" sz="2800" dirty="0" smtClean="0">
                <a:solidFill>
                  <a:srgbClr val="FFFF00"/>
                </a:solidFill>
              </a:rPr>
              <a:t>normal use of the laptop</a:t>
            </a:r>
            <a:r>
              <a:rPr lang="en-AU" sz="2800" dirty="0" smtClean="0"/>
              <a:t>. It does not cover negligence, abuse, accidental or malicious damage.  </a:t>
            </a:r>
            <a:r>
              <a:rPr lang="en-AU" sz="2800" dirty="0" smtClean="0">
                <a:solidFill>
                  <a:schemeClr val="bg2">
                    <a:lumMod val="40000"/>
                    <a:lumOff val="60000"/>
                  </a:schemeClr>
                </a:solidFill>
              </a:rPr>
              <a:t>E.g. Damage caused by spilling coffee on the laptop is not covered. Accidently stepping on or kicking the laptop after lying on the floor to do some work with the laptop is not covered</a:t>
            </a:r>
            <a:r>
              <a:rPr lang="en-AU" sz="2800" dirty="0" smtClean="0"/>
              <a:t>. This is negligence and </a:t>
            </a:r>
            <a:r>
              <a:rPr lang="en-AU" sz="2800" u="sng" dirty="0" smtClean="0">
                <a:solidFill>
                  <a:srgbClr val="FFFF00"/>
                </a:solidFill>
              </a:rPr>
              <a:t>cannot</a:t>
            </a:r>
            <a:r>
              <a:rPr lang="en-AU" sz="2800" dirty="0" smtClean="0"/>
              <a:t> be covered under warranty, as such the parent or guardian will be required to cover all repair costs of the laptop.</a:t>
            </a:r>
            <a:endParaRPr lang="en-US" sz="2800" dirty="0" smtClean="0"/>
          </a:p>
          <a:p>
            <a:pPr>
              <a:buFont typeface="Arial" charset="0"/>
              <a:buNone/>
            </a:pPr>
            <a:endParaRPr lang="en-US" dirty="0" smtClean="0"/>
          </a:p>
        </p:txBody>
      </p:sp>
      <p:pic>
        <p:nvPicPr>
          <p:cNvPr id="41988" name="Picture 3" descr="Bag-of-Money.jpg"/>
          <p:cNvPicPr>
            <a:picLocks noChangeAspect="1"/>
          </p:cNvPicPr>
          <p:nvPr/>
        </p:nvPicPr>
        <p:blipFill>
          <a:blip r:embed="rId3" cstate="print"/>
          <a:srcRect/>
          <a:stretch>
            <a:fillRect/>
          </a:stretch>
        </p:blipFill>
        <p:spPr bwMode="auto">
          <a:xfrm>
            <a:off x="7258050" y="1714488"/>
            <a:ext cx="1885950" cy="228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defRPr/>
            </a:pPr>
            <a:r>
              <a:rPr lang="en-US" sz="3600" b="1" dirty="0" smtClean="0">
                <a:solidFill>
                  <a:schemeClr val="bg2">
                    <a:lumMod val="60000"/>
                    <a:lumOff val="40000"/>
                  </a:schemeClr>
                </a:solidFill>
              </a:rPr>
              <a:t>Who will be available to help my child?</a:t>
            </a:r>
          </a:p>
        </p:txBody>
      </p:sp>
      <p:sp>
        <p:nvSpPr>
          <p:cNvPr id="21507" name="Content Placeholder 2"/>
          <p:cNvSpPr>
            <a:spLocks noGrp="1"/>
          </p:cNvSpPr>
          <p:nvPr>
            <p:ph idx="1"/>
          </p:nvPr>
        </p:nvSpPr>
        <p:spPr>
          <a:xfrm>
            <a:off x="0" y="1714488"/>
            <a:ext cx="5715008" cy="4668850"/>
          </a:xfrm>
        </p:spPr>
        <p:txBody>
          <a:bodyPr/>
          <a:lstStyle/>
          <a:p>
            <a:pPr>
              <a:buNone/>
              <a:defRPr/>
            </a:pPr>
            <a:r>
              <a:rPr lang="en-AU" dirty="0" smtClean="0"/>
              <a:t>	Our Digital Education Revolution (D.E.R.) Technical Support Officer (TSO), will help resolve technical problems under normal school usage.</a:t>
            </a:r>
          </a:p>
          <a:p>
            <a:pPr eaLnBrk="1" hangingPunct="1">
              <a:buFont typeface="Arial" charset="0"/>
              <a:buNone/>
              <a:defRPr/>
            </a:pPr>
            <a:endParaRPr lang="en-AU" dirty="0" smtClean="0"/>
          </a:p>
          <a:p>
            <a:pPr eaLnBrk="1" hangingPunct="1">
              <a:buFont typeface="Arial" charset="0"/>
              <a:buNone/>
              <a:defRPr/>
            </a:pPr>
            <a:r>
              <a:rPr lang="en-AU" dirty="0" smtClean="0"/>
              <a:t>	</a:t>
            </a:r>
            <a:endParaRPr lang="en-US" dirty="0" smtClean="0"/>
          </a:p>
          <a:p>
            <a:pPr>
              <a:buFont typeface="Arial" charset="0"/>
              <a:buNone/>
              <a:defRPr/>
            </a:pPr>
            <a:endParaRPr lang="en-US" dirty="0" smtClean="0"/>
          </a:p>
        </p:txBody>
      </p:sp>
      <p:pic>
        <p:nvPicPr>
          <p:cNvPr id="45060" name="Picture 3" descr="iStock_000004056998Smallrotated.jpg"/>
          <p:cNvPicPr>
            <a:picLocks noChangeAspect="1"/>
          </p:cNvPicPr>
          <p:nvPr/>
        </p:nvPicPr>
        <p:blipFill>
          <a:blip r:embed="rId3" cstate="print"/>
          <a:srcRect/>
          <a:stretch>
            <a:fillRect/>
          </a:stretch>
        </p:blipFill>
        <p:spPr bwMode="auto">
          <a:xfrm>
            <a:off x="6715140" y="1857364"/>
            <a:ext cx="2428860"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7188" y="0"/>
            <a:ext cx="8229600" cy="857250"/>
          </a:xfrm>
        </p:spPr>
        <p:txBody>
          <a:bodyPr/>
          <a:lstStyle/>
          <a:p>
            <a:pPr algn="l" eaLnBrk="1" hangingPunct="1"/>
            <a:r>
              <a:rPr lang="en-AU" u="sng" dirty="0" smtClean="0">
                <a:solidFill>
                  <a:schemeClr val="bg2">
                    <a:lumMod val="60000"/>
                    <a:lumOff val="40000"/>
                  </a:schemeClr>
                </a:solidFill>
              </a:rPr>
              <a:t>What’s happening at Killara HS..</a:t>
            </a:r>
          </a:p>
        </p:txBody>
      </p:sp>
      <p:sp>
        <p:nvSpPr>
          <p:cNvPr id="15363" name="Content Placeholder 2"/>
          <p:cNvSpPr>
            <a:spLocks noGrp="1"/>
          </p:cNvSpPr>
          <p:nvPr>
            <p:ph idx="1"/>
          </p:nvPr>
        </p:nvSpPr>
        <p:spPr>
          <a:xfrm>
            <a:off x="0" y="1142984"/>
            <a:ext cx="5786446" cy="5715016"/>
          </a:xfrm>
        </p:spPr>
        <p:txBody>
          <a:bodyPr/>
          <a:lstStyle/>
          <a:p>
            <a:pPr eaLnBrk="1" hangingPunct="1"/>
            <a:r>
              <a:rPr lang="en-AU" sz="2800" dirty="0" smtClean="0"/>
              <a:t>Laptops have arrived.</a:t>
            </a:r>
          </a:p>
          <a:p>
            <a:pPr eaLnBrk="1" hangingPunct="1"/>
            <a:r>
              <a:rPr lang="en-AU" sz="2800" dirty="0" smtClean="0"/>
              <a:t>Have been allocated to Yr 9  Students.</a:t>
            </a:r>
          </a:p>
          <a:p>
            <a:pPr eaLnBrk="1" hangingPunct="1"/>
            <a:r>
              <a:rPr lang="en-AU" sz="2800" dirty="0" smtClean="0"/>
              <a:t>Will be handed out  after receiving Signed </a:t>
            </a:r>
            <a:r>
              <a:rPr lang="en-AU" sz="2800" b="1" dirty="0" smtClean="0">
                <a:solidFill>
                  <a:srgbClr val="C00000"/>
                </a:solidFill>
              </a:rPr>
              <a:t>USER CHARTER.</a:t>
            </a:r>
          </a:p>
          <a:p>
            <a:pPr eaLnBrk="1" hangingPunct="1"/>
            <a:r>
              <a:rPr lang="en-AU" sz="2800" dirty="0" smtClean="0"/>
              <a:t>A number of rooms are already on the wireless network in Phase 1 of the cabling project. More are currently being added in Phase 2 and phase 3. </a:t>
            </a:r>
          </a:p>
          <a:p>
            <a:pPr eaLnBrk="1" hangingPunct="1"/>
            <a:r>
              <a:rPr lang="en-AU" sz="2800" dirty="0" smtClean="0"/>
              <a:t>Some staff have laptops. More will be issued in the future.</a:t>
            </a:r>
            <a:endParaRPr lang="en-AU" sz="4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AU" u="sng" dirty="0" smtClean="0">
                <a:solidFill>
                  <a:schemeClr val="bg2">
                    <a:lumMod val="60000"/>
                    <a:lumOff val="40000"/>
                  </a:schemeClr>
                </a:solidFill>
              </a:rPr>
              <a:t> TSO Support</a:t>
            </a:r>
          </a:p>
        </p:txBody>
      </p:sp>
      <p:sp>
        <p:nvSpPr>
          <p:cNvPr id="46083" name="Content Placeholder 2"/>
          <p:cNvSpPr>
            <a:spLocks noGrp="1"/>
          </p:cNvSpPr>
          <p:nvPr>
            <p:ph idx="1"/>
          </p:nvPr>
        </p:nvSpPr>
        <p:spPr/>
        <p:txBody>
          <a:bodyPr/>
          <a:lstStyle/>
          <a:p>
            <a:r>
              <a:rPr lang="en-AU" dirty="0" smtClean="0"/>
              <a:t>The Technical Support Officer for the laptops, is responsible for the </a:t>
            </a:r>
            <a:r>
              <a:rPr lang="en-AU" dirty="0" smtClean="0">
                <a:solidFill>
                  <a:srgbClr val="FFFF00"/>
                </a:solidFill>
              </a:rPr>
              <a:t>software and hardware support</a:t>
            </a:r>
            <a:r>
              <a:rPr lang="en-AU" dirty="0" smtClean="0"/>
              <a:t> of the laptop for school use only.  But NOT physical or warranty repairs.</a:t>
            </a:r>
          </a:p>
          <a:p>
            <a:r>
              <a:rPr lang="en-AU" dirty="0" smtClean="0"/>
              <a:t>The TSO </a:t>
            </a:r>
            <a:r>
              <a:rPr lang="en-AU" dirty="0" smtClean="0">
                <a:solidFill>
                  <a:srgbClr val="FFFF00"/>
                </a:solidFill>
              </a:rPr>
              <a:t>is NOT responsible </a:t>
            </a:r>
            <a:r>
              <a:rPr lang="en-AU" dirty="0" smtClean="0"/>
              <a:t>for any issues which occur </a:t>
            </a:r>
            <a:r>
              <a:rPr lang="en-AU" dirty="0" smtClean="0">
                <a:solidFill>
                  <a:srgbClr val="FFFF00"/>
                </a:solidFill>
              </a:rPr>
              <a:t>outside of normal school usage</a:t>
            </a:r>
            <a:r>
              <a:rPr lang="en-AU" dirty="0" smtClean="0"/>
              <a:t>. </a:t>
            </a:r>
            <a:r>
              <a:rPr lang="en-AU" sz="2400" dirty="0" smtClean="0">
                <a:solidFill>
                  <a:schemeClr val="bg2">
                    <a:lumMod val="60000"/>
                    <a:lumOff val="40000"/>
                  </a:schemeClr>
                </a:solidFill>
              </a:rPr>
              <a:t>E.g. – unable to connect the laptop to your home internet or home printer or can’t play games, issues with internet filter restrictions</a:t>
            </a:r>
            <a:r>
              <a:rPr lang="en-AU" dirty="0" smtClean="0">
                <a:solidFill>
                  <a:schemeClr val="bg2">
                    <a:lumMod val="60000"/>
                    <a:lumOff val="40000"/>
                  </a:schemeClr>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u="sng" dirty="0" smtClean="0">
                <a:solidFill>
                  <a:schemeClr val="bg2">
                    <a:lumMod val="60000"/>
                    <a:lumOff val="40000"/>
                  </a:schemeClr>
                </a:solidFill>
              </a:rPr>
              <a:t> TSO Support</a:t>
            </a:r>
            <a:endParaRPr lang="en-AU" dirty="0" smtClean="0"/>
          </a:p>
        </p:txBody>
      </p:sp>
      <p:sp>
        <p:nvSpPr>
          <p:cNvPr id="47107" name="Content Placeholder 2"/>
          <p:cNvSpPr>
            <a:spLocks noGrp="1"/>
          </p:cNvSpPr>
          <p:nvPr>
            <p:ph idx="1"/>
          </p:nvPr>
        </p:nvSpPr>
        <p:spPr>
          <a:xfrm>
            <a:off x="0" y="1500188"/>
            <a:ext cx="6715125" cy="4525962"/>
          </a:xfrm>
        </p:spPr>
        <p:txBody>
          <a:bodyPr/>
          <a:lstStyle/>
          <a:p>
            <a:r>
              <a:rPr lang="en-AU" dirty="0" smtClean="0"/>
              <a:t>All hardware and software support problems with the DER Laptops need to be reported to the TSO. The laptop is </a:t>
            </a:r>
            <a:r>
              <a:rPr lang="en-AU" dirty="0" smtClean="0">
                <a:solidFill>
                  <a:srgbClr val="FFFF00"/>
                </a:solidFill>
              </a:rPr>
              <a:t>NOT to be taken to the local computer shop</a:t>
            </a:r>
            <a:r>
              <a:rPr lang="en-AU" dirty="0" smtClean="0"/>
              <a:t> or anyone else.</a:t>
            </a:r>
          </a:p>
          <a:p>
            <a:r>
              <a:rPr lang="en-AU" dirty="0" smtClean="0"/>
              <a:t>The TSO will be available </a:t>
            </a:r>
            <a:r>
              <a:rPr lang="en-AU" dirty="0" smtClean="0">
                <a:solidFill>
                  <a:srgbClr val="FFFF00"/>
                </a:solidFill>
              </a:rPr>
              <a:t>full time </a:t>
            </a:r>
            <a:r>
              <a:rPr lang="en-AU" dirty="0" smtClean="0"/>
              <a:t>on normal school days.</a:t>
            </a:r>
          </a:p>
          <a:p>
            <a:r>
              <a:rPr lang="en-AU" dirty="0" smtClean="0"/>
              <a:t>There is </a:t>
            </a:r>
            <a:r>
              <a:rPr lang="en-AU" dirty="0" smtClean="0">
                <a:solidFill>
                  <a:srgbClr val="FFFF00"/>
                </a:solidFill>
              </a:rPr>
              <a:t>no after-hours</a:t>
            </a:r>
            <a:r>
              <a:rPr lang="en-AU" dirty="0" smtClean="0"/>
              <a:t> or home support.</a:t>
            </a:r>
          </a:p>
        </p:txBody>
      </p:sp>
      <p:pic>
        <p:nvPicPr>
          <p:cNvPr id="47108" name="Picture 4" descr="0511-0809-0313-1322_Mad_Guy_Stomping_His_Laptop_Computer_clipart_image.png"/>
          <p:cNvPicPr>
            <a:picLocks noChangeAspect="1"/>
          </p:cNvPicPr>
          <p:nvPr/>
        </p:nvPicPr>
        <p:blipFill>
          <a:blip r:embed="rId3" cstate="print"/>
          <a:srcRect/>
          <a:stretch>
            <a:fillRect/>
          </a:stretch>
        </p:blipFill>
        <p:spPr bwMode="auto">
          <a:xfrm>
            <a:off x="6570663" y="1643063"/>
            <a:ext cx="2573337" cy="2286000"/>
          </a:xfrm>
          <a:prstGeom prst="rect">
            <a:avLst/>
          </a:prstGeom>
          <a:noFill/>
          <a:ln w="9525">
            <a:noFill/>
            <a:miter lim="800000"/>
            <a:headEnd/>
            <a:tailEnd/>
          </a:ln>
        </p:spPr>
      </p:pic>
      <p:pic>
        <p:nvPicPr>
          <p:cNvPr id="47109" name="Picture 5" descr="support.gif"/>
          <p:cNvPicPr>
            <a:picLocks noChangeAspect="1"/>
          </p:cNvPicPr>
          <p:nvPr/>
        </p:nvPicPr>
        <p:blipFill>
          <a:blip r:embed="rId4" cstate="print"/>
          <a:srcRect/>
          <a:stretch>
            <a:fillRect/>
          </a:stretch>
        </p:blipFill>
        <p:spPr bwMode="auto">
          <a:xfrm>
            <a:off x="5715000" y="4611688"/>
            <a:ext cx="3429000" cy="224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AU" u="sng" dirty="0" smtClean="0">
                <a:solidFill>
                  <a:schemeClr val="bg2">
                    <a:lumMod val="60000"/>
                    <a:lumOff val="40000"/>
                  </a:schemeClr>
                </a:solidFill>
              </a:rPr>
              <a:t> TSO Support</a:t>
            </a:r>
            <a:endParaRPr lang="en-AU" dirty="0" smtClean="0"/>
          </a:p>
        </p:txBody>
      </p:sp>
      <p:sp>
        <p:nvSpPr>
          <p:cNvPr id="48131" name="Content Placeholder 2"/>
          <p:cNvSpPr>
            <a:spLocks noGrp="1"/>
          </p:cNvSpPr>
          <p:nvPr>
            <p:ph idx="1"/>
          </p:nvPr>
        </p:nvSpPr>
        <p:spPr>
          <a:xfrm>
            <a:off x="0" y="1428750"/>
            <a:ext cx="6357938" cy="5286375"/>
          </a:xfrm>
        </p:spPr>
        <p:txBody>
          <a:bodyPr/>
          <a:lstStyle/>
          <a:p>
            <a:pPr>
              <a:buNone/>
            </a:pPr>
            <a:r>
              <a:rPr lang="en-AU" dirty="0" smtClean="0"/>
              <a:t>	If the laptop needs warranty or non-warranty repairs, then it is </a:t>
            </a:r>
            <a:r>
              <a:rPr lang="en-AU" dirty="0" smtClean="0">
                <a:solidFill>
                  <a:srgbClr val="FFFF00"/>
                </a:solidFill>
              </a:rPr>
              <a:t>organised by the TSO </a:t>
            </a:r>
            <a:r>
              <a:rPr lang="en-AU" dirty="0" smtClean="0"/>
              <a:t>to be sent away to the official contractor who is responsible for repairs.  The repair time can take </a:t>
            </a:r>
            <a:r>
              <a:rPr lang="en-AU" dirty="0" smtClean="0">
                <a:solidFill>
                  <a:srgbClr val="FFFF00"/>
                </a:solidFill>
              </a:rPr>
              <a:t>several weeks</a:t>
            </a:r>
            <a:r>
              <a:rPr lang="en-AU" dirty="0" smtClean="0"/>
              <a:t>, so during this time the </a:t>
            </a:r>
            <a:r>
              <a:rPr lang="en-AU" dirty="0" smtClean="0">
                <a:solidFill>
                  <a:srgbClr val="FFFF00"/>
                </a:solidFill>
              </a:rPr>
              <a:t>student will be able to use another laptop</a:t>
            </a:r>
            <a:r>
              <a:rPr lang="en-AU" dirty="0" smtClean="0"/>
              <a:t>, exactly the same, “On Loan” from the TSO, while the original laptop is being repaired.</a:t>
            </a:r>
          </a:p>
        </p:txBody>
      </p:sp>
      <p:pic>
        <p:nvPicPr>
          <p:cNvPr id="48132" name="Picture 3" descr="DSCF8459.jpg"/>
          <p:cNvPicPr>
            <a:picLocks noChangeAspect="1"/>
          </p:cNvPicPr>
          <p:nvPr/>
        </p:nvPicPr>
        <p:blipFill>
          <a:blip r:embed="rId3" cstate="print"/>
          <a:srcRect/>
          <a:stretch>
            <a:fillRect/>
          </a:stretch>
        </p:blipFill>
        <p:spPr bwMode="auto">
          <a:xfrm>
            <a:off x="6191250" y="3500438"/>
            <a:ext cx="295275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42875"/>
            <a:ext cx="8229600" cy="1000125"/>
          </a:xfrm>
        </p:spPr>
        <p:txBody>
          <a:bodyPr/>
          <a:lstStyle/>
          <a:p>
            <a:pPr algn="l">
              <a:defRPr/>
            </a:pPr>
            <a:r>
              <a:rPr lang="en-US" sz="3600" b="1" dirty="0" smtClean="0">
                <a:solidFill>
                  <a:schemeClr val="bg2">
                    <a:lumMod val="60000"/>
                    <a:lumOff val="40000"/>
                  </a:schemeClr>
                </a:solidFill>
              </a:rPr>
              <a:t>What will lessons be like with the laptops?</a:t>
            </a:r>
          </a:p>
        </p:txBody>
      </p:sp>
      <p:sp>
        <p:nvSpPr>
          <p:cNvPr id="21507" name="Content Placeholder 2"/>
          <p:cNvSpPr>
            <a:spLocks noGrp="1"/>
          </p:cNvSpPr>
          <p:nvPr>
            <p:ph idx="1"/>
          </p:nvPr>
        </p:nvSpPr>
        <p:spPr>
          <a:xfrm>
            <a:off x="0" y="1571611"/>
            <a:ext cx="4143372" cy="4929201"/>
          </a:xfrm>
        </p:spPr>
        <p:txBody>
          <a:bodyPr/>
          <a:lstStyle/>
          <a:p>
            <a:pPr>
              <a:defRPr/>
            </a:pPr>
            <a:r>
              <a:rPr lang="en-AU" dirty="0" smtClean="0"/>
              <a:t>Already at Killara High a transformation is taking place which is promoting the increasing use of the laptop during class lessons.</a:t>
            </a:r>
          </a:p>
          <a:p>
            <a:pPr eaLnBrk="1" hangingPunct="1">
              <a:buFont typeface="Arial" charset="0"/>
              <a:buNone/>
              <a:defRPr/>
            </a:pPr>
            <a:endParaRPr lang="en-AU" dirty="0" smtClean="0"/>
          </a:p>
          <a:p>
            <a:pPr>
              <a:buFont typeface="Arial" charset="0"/>
              <a:buNone/>
              <a:defRPr/>
            </a:pPr>
            <a:endParaRPr lang="en-US" dirty="0" smtClean="0"/>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1439850"/>
          </a:xfrm>
        </p:spPr>
        <p:txBody>
          <a:bodyPr/>
          <a:lstStyle/>
          <a:p>
            <a:pPr algn="l">
              <a:defRPr/>
            </a:pPr>
            <a:r>
              <a:rPr lang="en-US" sz="3200" b="1" dirty="0" smtClean="0">
                <a:solidFill>
                  <a:schemeClr val="bg2">
                    <a:lumMod val="60000"/>
                    <a:lumOff val="40000"/>
                  </a:schemeClr>
                </a:solidFill>
              </a:rPr>
              <a:t>If I buy a laptop from Harvey Norman can my child use it at school on the DER wireless network?</a:t>
            </a:r>
          </a:p>
        </p:txBody>
      </p:sp>
      <p:sp>
        <p:nvSpPr>
          <p:cNvPr id="21507" name="Content Placeholder 2"/>
          <p:cNvSpPr>
            <a:spLocks noGrp="1"/>
          </p:cNvSpPr>
          <p:nvPr>
            <p:ph idx="1"/>
          </p:nvPr>
        </p:nvSpPr>
        <p:spPr>
          <a:xfrm>
            <a:off x="0" y="2214554"/>
            <a:ext cx="9001125" cy="4168784"/>
          </a:xfrm>
        </p:spPr>
        <p:txBody>
          <a:bodyPr/>
          <a:lstStyle/>
          <a:p>
            <a:pPr>
              <a:defRPr/>
            </a:pPr>
            <a:r>
              <a:rPr lang="en-AU" dirty="0" smtClean="0"/>
              <a:t>Unfortunately No. </a:t>
            </a:r>
            <a:r>
              <a:rPr lang="en-AU" dirty="0" smtClean="0">
                <a:solidFill>
                  <a:srgbClr val="FFFF00"/>
                </a:solidFill>
              </a:rPr>
              <a:t>Only DER provided laptops are permitted to be connected </a:t>
            </a:r>
            <a:r>
              <a:rPr lang="en-AU" dirty="0" smtClean="0"/>
              <a:t>to the new wireless network due to project polices, system security, duty of care and other issues.</a:t>
            </a:r>
          </a:p>
          <a:p>
            <a:pPr eaLnBrk="1" hangingPunct="1">
              <a:buFont typeface="Arial" charset="0"/>
              <a:buNone/>
              <a:defRPr/>
            </a:pPr>
            <a:r>
              <a:rPr lang="en-AU" dirty="0" smtClean="0"/>
              <a:t> </a:t>
            </a:r>
          </a:p>
          <a:p>
            <a:pPr>
              <a:buFont typeface="Arial" charset="0"/>
              <a:buNone/>
              <a:defRPr/>
            </a:pPr>
            <a:endParaRPr lang="en-US" dirty="0" smtClean="0"/>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AU" sz="4000" dirty="0" smtClean="0">
                <a:solidFill>
                  <a:schemeClr val="bg2">
                    <a:lumMod val="60000"/>
                    <a:lumOff val="40000"/>
                  </a:schemeClr>
                </a:solidFill>
              </a:rPr>
              <a:t>Externally purchased laptops</a:t>
            </a:r>
            <a:endParaRPr lang="en-AU" sz="6600" dirty="0" smtClean="0">
              <a:solidFill>
                <a:schemeClr val="bg2">
                  <a:lumMod val="60000"/>
                  <a:lumOff val="40000"/>
                </a:schemeClr>
              </a:solidFill>
            </a:endParaRPr>
          </a:p>
        </p:txBody>
      </p:sp>
      <p:sp>
        <p:nvSpPr>
          <p:cNvPr id="51203" name="Content Placeholder 3"/>
          <p:cNvSpPr>
            <a:spLocks noGrp="1"/>
          </p:cNvSpPr>
          <p:nvPr>
            <p:ph idx="1"/>
          </p:nvPr>
        </p:nvSpPr>
        <p:spPr>
          <a:xfrm>
            <a:off x="0" y="1600200"/>
            <a:ext cx="9144000" cy="5043488"/>
          </a:xfrm>
        </p:spPr>
        <p:txBody>
          <a:bodyPr/>
          <a:lstStyle/>
          <a:p>
            <a:r>
              <a:rPr lang="en-AU" dirty="0" smtClean="0"/>
              <a:t>However, an externally purchased laptop, may be connected to the current </a:t>
            </a:r>
            <a:r>
              <a:rPr lang="en-AU" dirty="0" smtClean="0">
                <a:solidFill>
                  <a:srgbClr val="FFFF00"/>
                </a:solidFill>
              </a:rPr>
              <a:t>school computer network </a:t>
            </a:r>
            <a:r>
              <a:rPr lang="en-AU" dirty="0" smtClean="0"/>
              <a:t>at the </a:t>
            </a:r>
            <a:r>
              <a:rPr lang="en-AU" u="sng" dirty="0" smtClean="0">
                <a:solidFill>
                  <a:srgbClr val="FFFF00"/>
                </a:solidFill>
              </a:rPr>
              <a:t>discretion of the school computer co-ordinator</a:t>
            </a:r>
            <a:r>
              <a:rPr lang="en-AU" dirty="0" smtClean="0"/>
              <a:t>.  But any software needed by the student, must be purchased by the parent, it will not be provided by the school.</a:t>
            </a:r>
          </a:p>
          <a:p>
            <a:r>
              <a:rPr lang="en-AU" dirty="0" smtClean="0"/>
              <a:t>Any hardware/software or warranty issues will need to be returned to the place of purchase to be repaired. The school TSO will </a:t>
            </a:r>
            <a:r>
              <a:rPr lang="en-AU" dirty="0" smtClean="0">
                <a:solidFill>
                  <a:srgbClr val="FFFF00"/>
                </a:solidFill>
              </a:rPr>
              <a:t>only</a:t>
            </a:r>
            <a:r>
              <a:rPr lang="en-AU" dirty="0" smtClean="0"/>
              <a:t> be supporting the DER laptops.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defRPr/>
            </a:pPr>
            <a:r>
              <a:rPr lang="en-AU" dirty="0" smtClean="0">
                <a:solidFill>
                  <a:schemeClr val="bg2">
                    <a:lumMod val="40000"/>
                    <a:lumOff val="60000"/>
                  </a:schemeClr>
                </a:solidFill>
              </a:rPr>
              <a:t>What you need to do</a:t>
            </a:r>
          </a:p>
        </p:txBody>
      </p:sp>
      <p:sp>
        <p:nvSpPr>
          <p:cNvPr id="52227" name="Content Placeholder 2"/>
          <p:cNvSpPr>
            <a:spLocks noGrp="1"/>
          </p:cNvSpPr>
          <p:nvPr>
            <p:ph idx="1"/>
          </p:nvPr>
        </p:nvSpPr>
        <p:spPr>
          <a:xfrm>
            <a:off x="0" y="1643062"/>
            <a:ext cx="6000760" cy="5214937"/>
          </a:xfrm>
        </p:spPr>
        <p:txBody>
          <a:bodyPr/>
          <a:lstStyle/>
          <a:p>
            <a:r>
              <a:rPr lang="en-AU" dirty="0" smtClean="0"/>
              <a:t>Parent/Carer and Student need to read carefully then sign the </a:t>
            </a:r>
            <a:r>
              <a:rPr lang="en-AU" u="sng" dirty="0" smtClean="0">
                <a:solidFill>
                  <a:srgbClr val="FFFF00"/>
                </a:solidFill>
              </a:rPr>
              <a:t>Digital Education Revolution – Laptop User Charter </a:t>
            </a:r>
            <a:r>
              <a:rPr lang="en-AU" dirty="0" smtClean="0"/>
              <a:t>and return it to the school by the due date.  </a:t>
            </a:r>
          </a:p>
          <a:p>
            <a:r>
              <a:rPr lang="en-AU" dirty="0" smtClean="0"/>
              <a:t>Also take into consideration all the issues we have covered in this presentation – </a:t>
            </a:r>
            <a:r>
              <a:rPr lang="en-AU" dirty="0" smtClean="0">
                <a:solidFill>
                  <a:srgbClr val="FFFF00"/>
                </a:solidFill>
              </a:rPr>
              <a:t>especially costs of repairs/replacements </a:t>
            </a:r>
            <a:r>
              <a:rPr lang="en-AU" dirty="0" smtClean="0"/>
              <a:t>that are </a:t>
            </a:r>
            <a:r>
              <a:rPr lang="en-AU" u="sng" dirty="0" smtClean="0"/>
              <a:t>not</a:t>
            </a:r>
            <a:r>
              <a:rPr lang="en-AU" dirty="0" smtClean="0"/>
              <a:t> covered by warranty</a:t>
            </a:r>
          </a:p>
        </p:txBody>
      </p:sp>
      <p:pic>
        <p:nvPicPr>
          <p:cNvPr id="52228" name="Picture 3" descr="charter.jpg"/>
          <p:cNvPicPr>
            <a:picLocks noChangeAspect="1"/>
          </p:cNvPicPr>
          <p:nvPr/>
        </p:nvPicPr>
        <p:blipFill>
          <a:blip r:embed="rId3" cstate="print"/>
          <a:srcRect/>
          <a:stretch>
            <a:fillRect/>
          </a:stretch>
        </p:blipFill>
        <p:spPr bwMode="auto">
          <a:xfrm>
            <a:off x="5715008" y="1571612"/>
            <a:ext cx="3428992"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defRPr/>
            </a:pPr>
            <a:r>
              <a:rPr lang="en-AU" dirty="0" smtClean="0">
                <a:solidFill>
                  <a:schemeClr val="bg2">
                    <a:lumMod val="40000"/>
                    <a:lumOff val="60000"/>
                  </a:schemeClr>
                </a:solidFill>
              </a:rPr>
              <a:t>What you need to do...continued</a:t>
            </a:r>
          </a:p>
        </p:txBody>
      </p:sp>
      <p:sp>
        <p:nvSpPr>
          <p:cNvPr id="53251" name="Content Placeholder 2"/>
          <p:cNvSpPr>
            <a:spLocks noGrp="1"/>
          </p:cNvSpPr>
          <p:nvPr>
            <p:ph idx="1"/>
          </p:nvPr>
        </p:nvSpPr>
        <p:spPr>
          <a:xfrm>
            <a:off x="0" y="1643062"/>
            <a:ext cx="5715008" cy="5000647"/>
          </a:xfrm>
        </p:spPr>
        <p:txBody>
          <a:bodyPr/>
          <a:lstStyle/>
          <a:p>
            <a:r>
              <a:rPr lang="en-AU" dirty="0" smtClean="0"/>
              <a:t>Understand </a:t>
            </a:r>
            <a:r>
              <a:rPr lang="en-AU" dirty="0" smtClean="0">
                <a:solidFill>
                  <a:srgbClr val="FFFF00"/>
                </a:solidFill>
              </a:rPr>
              <a:t>the costs of ownership of the laptop </a:t>
            </a:r>
            <a:r>
              <a:rPr lang="en-AU" dirty="0" smtClean="0"/>
              <a:t>and the policies within the User Charter. </a:t>
            </a:r>
          </a:p>
          <a:p>
            <a:endParaRPr lang="en-AU" dirty="0" smtClean="0"/>
          </a:p>
          <a:p>
            <a:r>
              <a:rPr lang="en-AU" dirty="0" smtClean="0"/>
              <a:t>If a signed form is </a:t>
            </a:r>
            <a:r>
              <a:rPr lang="en-AU" u="sng" dirty="0" smtClean="0"/>
              <a:t>not</a:t>
            </a:r>
            <a:r>
              <a:rPr lang="en-AU" dirty="0" smtClean="0"/>
              <a:t> returned, then the student </a:t>
            </a:r>
            <a:r>
              <a:rPr lang="en-AU" dirty="0" smtClean="0">
                <a:solidFill>
                  <a:srgbClr val="FFFF00"/>
                </a:solidFill>
              </a:rPr>
              <a:t>will not be given a laptop</a:t>
            </a:r>
            <a:r>
              <a:rPr lang="en-AU" dirty="0" smtClean="0"/>
              <a:t>. </a:t>
            </a:r>
          </a:p>
          <a:p>
            <a:pPr lvl="1"/>
            <a:r>
              <a:rPr lang="en-AU" sz="2000" dirty="0" smtClean="0"/>
              <a:t>Other Choices – school use only</a:t>
            </a:r>
          </a:p>
        </p:txBody>
      </p:sp>
      <p:pic>
        <p:nvPicPr>
          <p:cNvPr id="53252" name="Picture 3" descr="charter.jpg"/>
          <p:cNvPicPr>
            <a:picLocks noChangeAspect="1"/>
          </p:cNvPicPr>
          <p:nvPr/>
        </p:nvPicPr>
        <p:blipFill>
          <a:blip r:embed="rId3" cstate="print"/>
          <a:srcRect/>
          <a:stretch>
            <a:fillRect/>
          </a:stretch>
        </p:blipFill>
        <p:spPr bwMode="auto">
          <a:xfrm>
            <a:off x="5715000" y="1571612"/>
            <a:ext cx="342900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28625" y="142852"/>
            <a:ext cx="8229600" cy="928694"/>
          </a:xfrm>
        </p:spPr>
        <p:txBody>
          <a:bodyPr/>
          <a:lstStyle/>
          <a:p>
            <a:pPr algn="l"/>
            <a:r>
              <a:rPr lang="en-US" sz="3200" dirty="0" smtClean="0">
                <a:solidFill>
                  <a:schemeClr val="bg2">
                    <a:lumMod val="60000"/>
                    <a:lumOff val="40000"/>
                  </a:schemeClr>
                </a:solidFill>
              </a:rPr>
              <a:t>Access to and the use of the laptop is a student privilege and not a right…</a:t>
            </a:r>
          </a:p>
        </p:txBody>
      </p:sp>
      <p:sp>
        <p:nvSpPr>
          <p:cNvPr id="23555" name="Content Placeholder 2"/>
          <p:cNvSpPr>
            <a:spLocks noGrp="1"/>
          </p:cNvSpPr>
          <p:nvPr>
            <p:ph idx="1"/>
          </p:nvPr>
        </p:nvSpPr>
        <p:spPr>
          <a:xfrm>
            <a:off x="428625" y="1571612"/>
            <a:ext cx="8501063" cy="5286388"/>
          </a:xfrm>
        </p:spPr>
        <p:txBody>
          <a:bodyPr/>
          <a:lstStyle/>
          <a:p>
            <a:r>
              <a:rPr lang="en-AU" sz="2400" dirty="0" smtClean="0"/>
              <a:t>The Principal and Deputy Principal’s </a:t>
            </a:r>
            <a:r>
              <a:rPr lang="en-AU" sz="2400" dirty="0" smtClean="0">
                <a:solidFill>
                  <a:srgbClr val="FFFF00"/>
                </a:solidFill>
              </a:rPr>
              <a:t>can </a:t>
            </a:r>
            <a:r>
              <a:rPr lang="en-AU" sz="2400" dirty="0" smtClean="0"/>
              <a:t>decide to withdraw student access to a laptop or the permission to take a laptop home in certain circumstances which may include :-</a:t>
            </a:r>
          </a:p>
          <a:p>
            <a:pPr lvl="1"/>
            <a:r>
              <a:rPr lang="en-AU" sz="2400" dirty="0" smtClean="0"/>
              <a:t>Repeatedly </a:t>
            </a:r>
            <a:r>
              <a:rPr lang="en-AU" sz="2400" dirty="0" smtClean="0">
                <a:solidFill>
                  <a:srgbClr val="FFFF00"/>
                </a:solidFill>
              </a:rPr>
              <a:t>not bringing </a:t>
            </a:r>
            <a:r>
              <a:rPr lang="en-AU" sz="2400" dirty="0" smtClean="0"/>
              <a:t>the laptop to school for lessons</a:t>
            </a:r>
          </a:p>
          <a:p>
            <a:pPr lvl="1"/>
            <a:r>
              <a:rPr lang="en-AU" sz="2400" dirty="0" smtClean="0">
                <a:solidFill>
                  <a:srgbClr val="FFFF00"/>
                </a:solidFill>
              </a:rPr>
              <a:t>Abusing the use of the laptop</a:t>
            </a:r>
            <a:r>
              <a:rPr lang="en-AU" sz="2400" dirty="0" smtClean="0"/>
              <a:t>, any inappropriate use of the laptop as outlined in the User Charter, not following the teacher’s instructions during class regarding the laptop.</a:t>
            </a:r>
          </a:p>
          <a:p>
            <a:pPr lvl="1"/>
            <a:r>
              <a:rPr lang="en-AU" sz="2400" dirty="0" smtClean="0"/>
              <a:t>Not caring for the laptop responsibly</a:t>
            </a:r>
          </a:p>
          <a:p>
            <a:pPr lvl="1"/>
            <a:r>
              <a:rPr lang="en-AU" sz="2400" dirty="0" smtClean="0">
                <a:solidFill>
                  <a:srgbClr val="FFFF00"/>
                </a:solidFill>
              </a:rPr>
              <a:t>Continued</a:t>
            </a:r>
            <a:r>
              <a:rPr lang="en-AU" sz="2400" dirty="0" smtClean="0"/>
              <a:t> incidents of loss or damage</a:t>
            </a:r>
          </a:p>
          <a:p>
            <a:pPr lvl="1"/>
            <a:r>
              <a:rPr lang="en-AU" sz="2400" dirty="0" smtClean="0"/>
              <a:t>Truanting or </a:t>
            </a:r>
            <a:r>
              <a:rPr lang="en-AU" sz="2400" dirty="0" smtClean="0">
                <a:solidFill>
                  <a:srgbClr val="FFFF00"/>
                </a:solidFill>
              </a:rPr>
              <a:t>refusing to attend </a:t>
            </a:r>
            <a:r>
              <a:rPr lang="en-AU" sz="2400" dirty="0" smtClean="0"/>
              <a:t>school</a:t>
            </a:r>
          </a:p>
          <a:p>
            <a:pPr lvl="1"/>
            <a:r>
              <a:rPr lang="en-AU" sz="2400" dirty="0" smtClean="0">
                <a:solidFill>
                  <a:srgbClr val="FFFF00"/>
                </a:solidFill>
              </a:rPr>
              <a:t>Breaching</a:t>
            </a:r>
            <a:r>
              <a:rPr lang="en-AU" sz="2400" dirty="0" smtClean="0"/>
              <a:t> the signed Laptop User Charter policies</a:t>
            </a:r>
          </a:p>
          <a:p>
            <a:pPr lvl="1"/>
            <a:r>
              <a:rPr lang="en-AU" sz="2400" dirty="0" smtClean="0">
                <a:solidFill>
                  <a:srgbClr val="FFFF00"/>
                </a:solidFill>
              </a:rPr>
              <a:t>Breaching </a:t>
            </a:r>
            <a:r>
              <a:rPr lang="en-AU" sz="2400" dirty="0" smtClean="0"/>
              <a:t>the school policies on computer use</a:t>
            </a:r>
          </a:p>
          <a:p>
            <a:pPr>
              <a:buFont typeface="Arial" charset="0"/>
              <a:buNone/>
            </a:pPr>
            <a:r>
              <a:rPr lang="en-AU" sz="2400" dirty="0" smtClean="0"/>
              <a:t/>
            </a:r>
            <a:br>
              <a:rPr lang="en-AU" sz="2400" dirty="0" smtClean="0"/>
            </a:br>
            <a:endParaRPr lang="en-US" sz="2400"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eaLnBrk="1" hangingPunct="1"/>
            <a:r>
              <a:rPr lang="en-AU" u="sng" dirty="0" smtClean="0">
                <a:solidFill>
                  <a:schemeClr val="bg2">
                    <a:lumMod val="60000"/>
                    <a:lumOff val="40000"/>
                  </a:schemeClr>
                </a:solidFill>
              </a:rPr>
              <a:t>Our expectations</a:t>
            </a:r>
          </a:p>
        </p:txBody>
      </p:sp>
      <p:sp>
        <p:nvSpPr>
          <p:cNvPr id="54275" name="Content Placeholder 2"/>
          <p:cNvSpPr>
            <a:spLocks noGrp="1"/>
          </p:cNvSpPr>
          <p:nvPr>
            <p:ph idx="1"/>
          </p:nvPr>
        </p:nvSpPr>
        <p:spPr>
          <a:xfrm>
            <a:off x="457200" y="1600200"/>
            <a:ext cx="4543425" cy="4686300"/>
          </a:xfrm>
        </p:spPr>
        <p:txBody>
          <a:bodyPr/>
          <a:lstStyle/>
          <a:p>
            <a:pPr eaLnBrk="1" hangingPunct="1"/>
            <a:r>
              <a:rPr lang="en-AU" dirty="0" smtClean="0"/>
              <a:t>Students will bring laptops to school </a:t>
            </a:r>
            <a:r>
              <a:rPr lang="en-AU" dirty="0" smtClean="0">
                <a:solidFill>
                  <a:srgbClr val="FFFF00"/>
                </a:solidFill>
              </a:rPr>
              <a:t>every</a:t>
            </a:r>
            <a:r>
              <a:rPr lang="en-AU" dirty="0" smtClean="0"/>
              <a:t> day</a:t>
            </a:r>
          </a:p>
          <a:p>
            <a:pPr eaLnBrk="1" hangingPunct="1"/>
            <a:r>
              <a:rPr lang="en-AU" dirty="0" smtClean="0"/>
              <a:t>Laptops will be </a:t>
            </a:r>
            <a:r>
              <a:rPr lang="en-AU" dirty="0" smtClean="0">
                <a:solidFill>
                  <a:srgbClr val="FFFF00"/>
                </a:solidFill>
              </a:rPr>
              <a:t>fully charged</a:t>
            </a:r>
            <a:r>
              <a:rPr lang="en-AU" dirty="0" smtClean="0"/>
              <a:t> every night</a:t>
            </a:r>
          </a:p>
          <a:p>
            <a:pPr eaLnBrk="1" hangingPunct="1"/>
            <a:r>
              <a:rPr lang="en-AU" dirty="0" smtClean="0"/>
              <a:t>Normal </a:t>
            </a:r>
            <a:r>
              <a:rPr lang="en-AU" dirty="0" smtClean="0">
                <a:solidFill>
                  <a:srgbClr val="FFFF00"/>
                </a:solidFill>
              </a:rPr>
              <a:t>discipline procedures</a:t>
            </a:r>
            <a:r>
              <a:rPr lang="en-AU" dirty="0" smtClean="0"/>
              <a:t> will be applied for inappropriate 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686800" cy="1000125"/>
          </a:xfrm>
        </p:spPr>
        <p:txBody>
          <a:bodyPr/>
          <a:lstStyle/>
          <a:p>
            <a:pPr algn="l" eaLnBrk="1" hangingPunct="1"/>
            <a:r>
              <a:rPr lang="en-AU" smtClean="0"/>
              <a:t>The Laptop</a:t>
            </a:r>
          </a:p>
        </p:txBody>
      </p:sp>
      <p:pic>
        <p:nvPicPr>
          <p:cNvPr id="16387" name="Picture 10" descr="_MG_5820.jpg"/>
          <p:cNvPicPr>
            <a:picLocks noChangeAspect="1"/>
          </p:cNvPicPr>
          <p:nvPr/>
        </p:nvPicPr>
        <p:blipFill>
          <a:blip r:embed="rId3" cstate="print"/>
          <a:srcRect/>
          <a:stretch>
            <a:fillRect/>
          </a:stretch>
        </p:blipFill>
        <p:spPr bwMode="auto">
          <a:xfrm>
            <a:off x="3071813" y="0"/>
            <a:ext cx="3592512" cy="3714750"/>
          </a:xfrm>
          <a:prstGeom prst="rect">
            <a:avLst/>
          </a:prstGeom>
          <a:noFill/>
          <a:ln w="9525">
            <a:noFill/>
            <a:miter lim="800000"/>
            <a:headEnd/>
            <a:tailEnd/>
          </a:ln>
        </p:spPr>
      </p:pic>
      <p:pic>
        <p:nvPicPr>
          <p:cNvPr id="16388" name="Picture 11" descr="_MG_5824.jpg"/>
          <p:cNvPicPr>
            <a:picLocks noChangeAspect="1"/>
          </p:cNvPicPr>
          <p:nvPr/>
        </p:nvPicPr>
        <p:blipFill>
          <a:blip r:embed="rId4" cstate="print"/>
          <a:srcRect/>
          <a:stretch>
            <a:fillRect/>
          </a:stretch>
        </p:blipFill>
        <p:spPr bwMode="auto">
          <a:xfrm>
            <a:off x="6500813" y="500063"/>
            <a:ext cx="2668587" cy="2000250"/>
          </a:xfrm>
          <a:prstGeom prst="rect">
            <a:avLst/>
          </a:prstGeom>
          <a:noFill/>
          <a:ln w="9525">
            <a:noFill/>
            <a:miter lim="800000"/>
            <a:headEnd/>
            <a:tailEnd/>
          </a:ln>
        </p:spPr>
      </p:pic>
      <p:pic>
        <p:nvPicPr>
          <p:cNvPr id="16389" name="Picture 12" descr="_MG_5830.jpg"/>
          <p:cNvPicPr>
            <a:picLocks noChangeAspect="1"/>
          </p:cNvPicPr>
          <p:nvPr/>
        </p:nvPicPr>
        <p:blipFill>
          <a:blip r:embed="rId5" cstate="print"/>
          <a:srcRect/>
          <a:stretch>
            <a:fillRect/>
          </a:stretch>
        </p:blipFill>
        <p:spPr bwMode="auto">
          <a:xfrm>
            <a:off x="428625" y="2857500"/>
            <a:ext cx="2571750" cy="3857625"/>
          </a:xfrm>
          <a:prstGeom prst="rect">
            <a:avLst/>
          </a:prstGeom>
          <a:noFill/>
          <a:ln w="9525">
            <a:noFill/>
            <a:miter lim="800000"/>
            <a:headEnd/>
            <a:tailEnd/>
          </a:ln>
        </p:spPr>
      </p:pic>
      <p:pic>
        <p:nvPicPr>
          <p:cNvPr id="16390" name="Picture 13" descr="_MG_5826.jpg"/>
          <p:cNvPicPr>
            <a:picLocks noChangeAspect="1"/>
          </p:cNvPicPr>
          <p:nvPr/>
        </p:nvPicPr>
        <p:blipFill>
          <a:blip r:embed="rId6" cstate="print"/>
          <a:srcRect/>
          <a:stretch>
            <a:fillRect/>
          </a:stretch>
        </p:blipFill>
        <p:spPr bwMode="auto">
          <a:xfrm>
            <a:off x="3857625" y="3857625"/>
            <a:ext cx="4173538" cy="3000375"/>
          </a:xfrm>
          <a:prstGeom prst="rect">
            <a:avLst/>
          </a:prstGeom>
          <a:noFill/>
          <a:ln w="9525">
            <a:noFill/>
            <a:miter lim="800000"/>
            <a:headEnd/>
            <a:tailEnd/>
          </a:ln>
        </p:spPr>
      </p:pic>
      <p:pic>
        <p:nvPicPr>
          <p:cNvPr id="16391" name="Picture 14" descr="_MG_5828.jpg"/>
          <p:cNvPicPr>
            <a:picLocks noChangeAspect="1"/>
          </p:cNvPicPr>
          <p:nvPr/>
        </p:nvPicPr>
        <p:blipFill>
          <a:blip r:embed="rId7" cstate="print"/>
          <a:srcRect/>
          <a:stretch>
            <a:fillRect/>
          </a:stretch>
        </p:blipFill>
        <p:spPr bwMode="auto">
          <a:xfrm>
            <a:off x="0" y="785813"/>
            <a:ext cx="3000375"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AU" u="sng" dirty="0" smtClean="0">
                <a:solidFill>
                  <a:schemeClr val="bg2">
                    <a:lumMod val="60000"/>
                    <a:lumOff val="40000"/>
                  </a:schemeClr>
                </a:solidFill>
              </a:rPr>
              <a:t>Features of the Laptop (Hardware)</a:t>
            </a:r>
            <a:br>
              <a:rPr lang="en-AU" u="sng" dirty="0" smtClean="0">
                <a:solidFill>
                  <a:schemeClr val="bg2">
                    <a:lumMod val="60000"/>
                    <a:lumOff val="40000"/>
                  </a:schemeClr>
                </a:solidFill>
              </a:rPr>
            </a:br>
            <a:endParaRPr lang="en-AU" u="sng" dirty="0" smtClean="0">
              <a:solidFill>
                <a:schemeClr val="bg2">
                  <a:lumMod val="60000"/>
                  <a:lumOff val="40000"/>
                </a:schemeClr>
              </a:solidFill>
            </a:endParaRPr>
          </a:p>
        </p:txBody>
      </p:sp>
      <p:sp>
        <p:nvSpPr>
          <p:cNvPr id="17411" name="TextBox 8"/>
          <p:cNvSpPr txBox="1">
            <a:spLocks noChangeArrowheads="1"/>
          </p:cNvSpPr>
          <p:nvPr/>
        </p:nvSpPr>
        <p:spPr bwMode="auto">
          <a:xfrm>
            <a:off x="6000750" y="1643063"/>
            <a:ext cx="2714625" cy="4246562"/>
          </a:xfrm>
          <a:prstGeom prst="rect">
            <a:avLst/>
          </a:prstGeom>
          <a:noFill/>
          <a:ln w="9525">
            <a:noFill/>
            <a:miter lim="800000"/>
            <a:headEnd/>
            <a:tailEnd/>
          </a:ln>
        </p:spPr>
        <p:txBody>
          <a:bodyPr>
            <a:spAutoFit/>
          </a:bodyPr>
          <a:lstStyle/>
          <a:p>
            <a:r>
              <a:rPr lang="en-AU">
                <a:solidFill>
                  <a:schemeClr val="bg1"/>
                </a:solidFill>
                <a:latin typeface="Calibri" pitchFamily="34" charset="0"/>
              </a:rPr>
              <a:t>1. Integrated Camera </a:t>
            </a:r>
          </a:p>
          <a:p>
            <a:endParaRPr lang="en-AU">
              <a:solidFill>
                <a:schemeClr val="bg1"/>
              </a:solidFill>
              <a:latin typeface="Calibri" pitchFamily="34" charset="0"/>
            </a:endParaRPr>
          </a:p>
          <a:p>
            <a:r>
              <a:rPr lang="en-AU">
                <a:solidFill>
                  <a:schemeClr val="bg1"/>
                </a:solidFill>
                <a:latin typeface="Calibri" pitchFamily="34" charset="0"/>
              </a:rPr>
              <a:t>2. Computer display - The colour display with TFT </a:t>
            </a:r>
          </a:p>
          <a:p>
            <a:endParaRPr lang="en-AU">
              <a:solidFill>
                <a:schemeClr val="bg1"/>
              </a:solidFill>
              <a:latin typeface="Calibri" pitchFamily="34" charset="0"/>
            </a:endParaRPr>
          </a:p>
          <a:p>
            <a:r>
              <a:rPr lang="en-AU">
                <a:solidFill>
                  <a:schemeClr val="bg1"/>
                </a:solidFill>
                <a:latin typeface="Calibri" pitchFamily="34" charset="0"/>
              </a:rPr>
              <a:t>3. Power button (Use the Power button to turn on the computer.) </a:t>
            </a:r>
          </a:p>
          <a:p>
            <a:endParaRPr lang="en-AU">
              <a:solidFill>
                <a:schemeClr val="bg1"/>
              </a:solidFill>
              <a:latin typeface="Calibri" pitchFamily="34" charset="0"/>
            </a:endParaRPr>
          </a:p>
          <a:p>
            <a:r>
              <a:rPr lang="en-AU">
                <a:solidFill>
                  <a:schemeClr val="bg1"/>
                </a:solidFill>
                <a:latin typeface="Calibri" pitchFamily="34" charset="0"/>
              </a:rPr>
              <a:t>4. Microphone (built-in) </a:t>
            </a:r>
          </a:p>
          <a:p>
            <a:endParaRPr lang="en-AU">
              <a:solidFill>
                <a:schemeClr val="bg1"/>
              </a:solidFill>
              <a:latin typeface="Calibri" pitchFamily="34" charset="0"/>
            </a:endParaRPr>
          </a:p>
          <a:p>
            <a:r>
              <a:rPr lang="en-AU">
                <a:solidFill>
                  <a:schemeClr val="bg1"/>
                </a:solidFill>
                <a:latin typeface="Calibri" pitchFamily="34" charset="0"/>
              </a:rPr>
              <a:t>5. (Not used) </a:t>
            </a:r>
          </a:p>
          <a:p>
            <a:endParaRPr lang="en-AU">
              <a:solidFill>
                <a:schemeClr val="bg1"/>
              </a:solidFill>
              <a:latin typeface="Calibri" pitchFamily="34" charset="0"/>
            </a:endParaRPr>
          </a:p>
          <a:p>
            <a:r>
              <a:rPr lang="en-AU">
                <a:solidFill>
                  <a:schemeClr val="bg1"/>
                </a:solidFill>
                <a:latin typeface="Calibri" pitchFamily="34" charset="0"/>
              </a:rPr>
              <a:t>6. Wireless device switch </a:t>
            </a:r>
          </a:p>
          <a:p>
            <a:endParaRPr lang="en-AU">
              <a:latin typeface="Calibri" pitchFamily="34" charset="0"/>
            </a:endParaRPr>
          </a:p>
        </p:txBody>
      </p:sp>
      <p:sp>
        <p:nvSpPr>
          <p:cNvPr id="17412" name="Content Placeholder 4"/>
          <p:cNvSpPr>
            <a:spLocks noGrp="1"/>
          </p:cNvSpPr>
          <p:nvPr>
            <p:ph idx="1"/>
          </p:nvPr>
        </p:nvSpPr>
        <p:spPr>
          <a:xfrm>
            <a:off x="457200" y="928688"/>
            <a:ext cx="8229600" cy="5929312"/>
          </a:xfrm>
        </p:spPr>
        <p:txBody>
          <a:bodyPr/>
          <a:lstStyle/>
          <a:p>
            <a:pPr eaLnBrk="1" hangingPunct="1">
              <a:tabLst>
                <a:tab pos="900113" algn="l"/>
              </a:tabLst>
            </a:pPr>
            <a:r>
              <a:rPr lang="en-AU" sz="2000" dirty="0" smtClean="0"/>
              <a:t>Impressive processing capabilities with the latest </a:t>
            </a:r>
            <a:r>
              <a:rPr lang="en-AU" sz="2000" dirty="0" smtClean="0">
                <a:solidFill>
                  <a:srgbClr val="FFFF00"/>
                </a:solidFill>
              </a:rPr>
              <a:t>Atom N450 CPU </a:t>
            </a:r>
            <a:r>
              <a:rPr lang="en-AU" sz="2000" dirty="0" smtClean="0"/>
              <a:t>and </a:t>
            </a:r>
            <a:r>
              <a:rPr lang="en-AU" sz="2000" dirty="0" smtClean="0">
                <a:solidFill>
                  <a:srgbClr val="FFFF00"/>
                </a:solidFill>
              </a:rPr>
              <a:t>2Gig of RAM</a:t>
            </a:r>
          </a:p>
          <a:p>
            <a:pPr eaLnBrk="1" hangingPunct="1">
              <a:tabLst>
                <a:tab pos="900113" algn="l"/>
              </a:tabLst>
            </a:pPr>
            <a:r>
              <a:rPr lang="en-AU" sz="2000" dirty="0" smtClean="0"/>
              <a:t>Plenty of storage space with </a:t>
            </a:r>
            <a:r>
              <a:rPr lang="en-AU" sz="2000" dirty="0" smtClean="0">
                <a:solidFill>
                  <a:srgbClr val="FFFF00"/>
                </a:solidFill>
              </a:rPr>
              <a:t>a 160gig HDD </a:t>
            </a:r>
            <a:r>
              <a:rPr lang="en-AU" sz="2000" dirty="0" smtClean="0"/>
              <a:t>with an active protection “air bag” </a:t>
            </a:r>
            <a:r>
              <a:rPr lang="en-AU" sz="2000" dirty="0" smtClean="0">
                <a:solidFill>
                  <a:srgbClr val="FFFF00"/>
                </a:solidFill>
              </a:rPr>
              <a:t>anti-shock system</a:t>
            </a:r>
            <a:r>
              <a:rPr lang="en-AU" sz="2000" dirty="0" smtClean="0"/>
              <a:t>.</a:t>
            </a:r>
          </a:p>
          <a:p>
            <a:pPr eaLnBrk="1" hangingPunct="1">
              <a:tabLst>
                <a:tab pos="900113" algn="l"/>
              </a:tabLst>
            </a:pPr>
            <a:r>
              <a:rPr lang="en-AU" sz="2000" dirty="0" smtClean="0">
                <a:solidFill>
                  <a:srgbClr val="FFFF00"/>
                </a:solidFill>
              </a:rPr>
              <a:t>Wireless</a:t>
            </a:r>
            <a:r>
              <a:rPr lang="en-AU" sz="2000" dirty="0" smtClean="0"/>
              <a:t> connection – Bluetooth</a:t>
            </a:r>
          </a:p>
          <a:p>
            <a:pPr eaLnBrk="1" hangingPunct="1">
              <a:tabLst>
                <a:tab pos="900113" algn="l"/>
              </a:tabLst>
            </a:pPr>
            <a:r>
              <a:rPr lang="en-AU" sz="2000" dirty="0" smtClean="0"/>
              <a:t>Microphone and webcam</a:t>
            </a:r>
          </a:p>
          <a:p>
            <a:pPr eaLnBrk="1" hangingPunct="1">
              <a:tabLst>
                <a:tab pos="900113" algn="l"/>
              </a:tabLst>
            </a:pPr>
            <a:r>
              <a:rPr lang="en-AU" sz="2000" dirty="0" smtClean="0"/>
              <a:t>Standard </a:t>
            </a:r>
            <a:r>
              <a:rPr lang="en-AU" sz="2000" dirty="0" err="1" smtClean="0"/>
              <a:t>netbook</a:t>
            </a:r>
            <a:r>
              <a:rPr lang="en-AU" sz="2000" dirty="0" smtClean="0"/>
              <a:t> keyboard with </a:t>
            </a:r>
            <a:r>
              <a:rPr lang="en-AU" sz="2000" dirty="0" smtClean="0">
                <a:solidFill>
                  <a:srgbClr val="FFFF00"/>
                </a:solidFill>
              </a:rPr>
              <a:t>full size keys </a:t>
            </a:r>
            <a:r>
              <a:rPr lang="en-AU" sz="2000" dirty="0" smtClean="0"/>
              <a:t>and touch pad</a:t>
            </a:r>
          </a:p>
          <a:p>
            <a:pPr eaLnBrk="1" hangingPunct="1">
              <a:tabLst>
                <a:tab pos="900113" algn="l"/>
              </a:tabLst>
            </a:pPr>
            <a:r>
              <a:rPr lang="en-AU" sz="2000" dirty="0" smtClean="0"/>
              <a:t>High resolution 10.2 inch screen at </a:t>
            </a:r>
            <a:r>
              <a:rPr lang="en-AU" sz="2000" dirty="0" smtClean="0">
                <a:solidFill>
                  <a:srgbClr val="FFFF00"/>
                </a:solidFill>
              </a:rPr>
              <a:t>1280x720 resolution</a:t>
            </a:r>
          </a:p>
          <a:p>
            <a:pPr eaLnBrk="1" hangingPunct="1">
              <a:tabLst>
                <a:tab pos="900113" algn="l"/>
              </a:tabLst>
            </a:pPr>
            <a:r>
              <a:rPr lang="en-AU" sz="2000" dirty="0" smtClean="0"/>
              <a:t>3 USB ports</a:t>
            </a:r>
          </a:p>
          <a:p>
            <a:pPr eaLnBrk="1" hangingPunct="1">
              <a:tabLst>
                <a:tab pos="900113" algn="l"/>
              </a:tabLst>
            </a:pPr>
            <a:r>
              <a:rPr lang="en-AU" sz="2000" dirty="0" smtClean="0"/>
              <a:t>Long lasting battery – will last </a:t>
            </a:r>
            <a:r>
              <a:rPr lang="en-AU" sz="2000" dirty="0" smtClean="0">
                <a:solidFill>
                  <a:srgbClr val="FFFF00"/>
                </a:solidFill>
              </a:rPr>
              <a:t>7+ hours.</a:t>
            </a:r>
          </a:p>
          <a:p>
            <a:pPr eaLnBrk="1" hangingPunct="1">
              <a:tabLst>
                <a:tab pos="900113" algn="l"/>
              </a:tabLst>
            </a:pPr>
            <a:r>
              <a:rPr lang="en-AU" sz="2000" dirty="0" smtClean="0"/>
              <a:t>Charger and plastic case</a:t>
            </a:r>
          </a:p>
          <a:p>
            <a:pPr eaLnBrk="1" hangingPunct="1">
              <a:tabLst>
                <a:tab pos="900113" algn="l"/>
              </a:tabLst>
            </a:pPr>
            <a:r>
              <a:rPr lang="en-AU" sz="2000" dirty="0" smtClean="0"/>
              <a:t>Customised for the DER project</a:t>
            </a:r>
          </a:p>
          <a:p>
            <a:pPr eaLnBrk="1" hangingPunct="1">
              <a:tabLst>
                <a:tab pos="900113" algn="l"/>
              </a:tabLst>
            </a:pPr>
            <a:r>
              <a:rPr lang="en-AU" sz="2000" dirty="0" smtClean="0">
                <a:solidFill>
                  <a:srgbClr val="FFFF00"/>
                </a:solidFill>
              </a:rPr>
              <a:t>1.5kg</a:t>
            </a:r>
            <a:r>
              <a:rPr lang="en-AU" sz="2000" dirty="0" smtClean="0"/>
              <a:t> in weight</a:t>
            </a:r>
          </a:p>
          <a:p>
            <a:pPr eaLnBrk="1" hangingPunct="1">
              <a:tabLst>
                <a:tab pos="900113" algn="l"/>
              </a:tabLst>
            </a:pPr>
            <a:r>
              <a:rPr lang="en-AU" sz="2000" dirty="0" smtClean="0"/>
              <a:t>Anti-tamper stickers</a:t>
            </a: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082675"/>
          </a:xfrm>
        </p:spPr>
        <p:txBody>
          <a:bodyPr/>
          <a:lstStyle/>
          <a:p>
            <a:pPr algn="l" eaLnBrk="1" hangingPunct="1"/>
            <a:r>
              <a:rPr lang="en-AU" u="sng" dirty="0" smtClean="0">
                <a:solidFill>
                  <a:schemeClr val="bg2">
                    <a:lumMod val="60000"/>
                    <a:lumOff val="40000"/>
                  </a:schemeClr>
                </a:solidFill>
              </a:rPr>
              <a:t>Features of the Laptop </a:t>
            </a:r>
            <a:r>
              <a:rPr lang="en-AU" dirty="0" smtClean="0">
                <a:solidFill>
                  <a:schemeClr val="bg2">
                    <a:lumMod val="60000"/>
                    <a:lumOff val="40000"/>
                  </a:schemeClr>
                </a:solidFill>
              </a:rPr>
              <a:t>(Software)</a:t>
            </a:r>
            <a:br>
              <a:rPr lang="en-AU" dirty="0" smtClean="0">
                <a:solidFill>
                  <a:schemeClr val="bg2">
                    <a:lumMod val="60000"/>
                    <a:lumOff val="40000"/>
                  </a:schemeClr>
                </a:solidFill>
              </a:rPr>
            </a:br>
            <a:endParaRPr lang="en-AU" dirty="0" smtClean="0">
              <a:solidFill>
                <a:schemeClr val="bg2">
                  <a:lumMod val="60000"/>
                  <a:lumOff val="40000"/>
                </a:schemeClr>
              </a:solidFill>
            </a:endParaRPr>
          </a:p>
        </p:txBody>
      </p:sp>
      <p:sp>
        <p:nvSpPr>
          <p:cNvPr id="18435" name="TextBox 8"/>
          <p:cNvSpPr txBox="1">
            <a:spLocks noChangeArrowheads="1"/>
          </p:cNvSpPr>
          <p:nvPr/>
        </p:nvSpPr>
        <p:spPr bwMode="auto">
          <a:xfrm>
            <a:off x="6000750" y="1643063"/>
            <a:ext cx="2714625" cy="4246562"/>
          </a:xfrm>
          <a:prstGeom prst="rect">
            <a:avLst/>
          </a:prstGeom>
          <a:noFill/>
          <a:ln w="9525">
            <a:noFill/>
            <a:miter lim="800000"/>
            <a:headEnd/>
            <a:tailEnd/>
          </a:ln>
        </p:spPr>
        <p:txBody>
          <a:bodyPr>
            <a:spAutoFit/>
          </a:bodyPr>
          <a:lstStyle/>
          <a:p>
            <a:r>
              <a:rPr lang="en-AU">
                <a:solidFill>
                  <a:schemeClr val="bg1"/>
                </a:solidFill>
                <a:latin typeface="Calibri" pitchFamily="34" charset="0"/>
              </a:rPr>
              <a:t>1. Integrated Camera </a:t>
            </a:r>
          </a:p>
          <a:p>
            <a:endParaRPr lang="en-AU">
              <a:solidFill>
                <a:schemeClr val="bg1"/>
              </a:solidFill>
              <a:latin typeface="Calibri" pitchFamily="34" charset="0"/>
            </a:endParaRPr>
          </a:p>
          <a:p>
            <a:r>
              <a:rPr lang="en-AU">
                <a:solidFill>
                  <a:schemeClr val="bg1"/>
                </a:solidFill>
                <a:latin typeface="Calibri" pitchFamily="34" charset="0"/>
              </a:rPr>
              <a:t>2. Computer display - The colour display with TFT </a:t>
            </a:r>
          </a:p>
          <a:p>
            <a:endParaRPr lang="en-AU">
              <a:solidFill>
                <a:schemeClr val="bg1"/>
              </a:solidFill>
              <a:latin typeface="Calibri" pitchFamily="34" charset="0"/>
            </a:endParaRPr>
          </a:p>
          <a:p>
            <a:r>
              <a:rPr lang="en-AU">
                <a:solidFill>
                  <a:schemeClr val="bg1"/>
                </a:solidFill>
                <a:latin typeface="Calibri" pitchFamily="34" charset="0"/>
              </a:rPr>
              <a:t>3. Power button (Use the Power button to turn on the computer.) </a:t>
            </a:r>
          </a:p>
          <a:p>
            <a:endParaRPr lang="en-AU">
              <a:solidFill>
                <a:schemeClr val="bg1"/>
              </a:solidFill>
              <a:latin typeface="Calibri" pitchFamily="34" charset="0"/>
            </a:endParaRPr>
          </a:p>
          <a:p>
            <a:r>
              <a:rPr lang="en-AU">
                <a:solidFill>
                  <a:schemeClr val="bg1"/>
                </a:solidFill>
                <a:latin typeface="Calibri" pitchFamily="34" charset="0"/>
              </a:rPr>
              <a:t>4. Microphone (built-in) </a:t>
            </a:r>
          </a:p>
          <a:p>
            <a:endParaRPr lang="en-AU">
              <a:solidFill>
                <a:schemeClr val="bg1"/>
              </a:solidFill>
              <a:latin typeface="Calibri" pitchFamily="34" charset="0"/>
            </a:endParaRPr>
          </a:p>
          <a:p>
            <a:r>
              <a:rPr lang="en-AU">
                <a:solidFill>
                  <a:schemeClr val="bg1"/>
                </a:solidFill>
                <a:latin typeface="Calibri" pitchFamily="34" charset="0"/>
              </a:rPr>
              <a:t>5. (Not used) </a:t>
            </a:r>
          </a:p>
          <a:p>
            <a:endParaRPr lang="en-AU">
              <a:solidFill>
                <a:schemeClr val="bg1"/>
              </a:solidFill>
              <a:latin typeface="Calibri" pitchFamily="34" charset="0"/>
            </a:endParaRPr>
          </a:p>
          <a:p>
            <a:r>
              <a:rPr lang="en-AU">
                <a:solidFill>
                  <a:schemeClr val="bg1"/>
                </a:solidFill>
                <a:latin typeface="Calibri" pitchFamily="34" charset="0"/>
              </a:rPr>
              <a:t>6. Wireless device switch </a:t>
            </a:r>
          </a:p>
          <a:p>
            <a:endParaRPr lang="en-AU">
              <a:latin typeface="Calibri" pitchFamily="34" charset="0"/>
            </a:endParaRPr>
          </a:p>
        </p:txBody>
      </p:sp>
      <p:sp>
        <p:nvSpPr>
          <p:cNvPr id="18436" name="Content Placeholder 4"/>
          <p:cNvSpPr>
            <a:spLocks noGrp="1"/>
          </p:cNvSpPr>
          <p:nvPr>
            <p:ph idx="1"/>
          </p:nvPr>
        </p:nvSpPr>
        <p:spPr>
          <a:xfrm>
            <a:off x="457200" y="1071562"/>
            <a:ext cx="8229600" cy="5786437"/>
          </a:xfrm>
        </p:spPr>
        <p:txBody>
          <a:bodyPr/>
          <a:lstStyle/>
          <a:p>
            <a:pPr eaLnBrk="1" hangingPunct="1">
              <a:buNone/>
              <a:tabLst>
                <a:tab pos="900113" algn="l"/>
              </a:tabLst>
            </a:pPr>
            <a:r>
              <a:rPr lang="en-AU" sz="3600" dirty="0" smtClean="0">
                <a:solidFill>
                  <a:srgbClr val="C00000"/>
                </a:solidFill>
              </a:rPr>
              <a:t>Over </a:t>
            </a:r>
            <a:r>
              <a:rPr lang="en-AU" sz="3600" b="1" dirty="0" smtClean="0">
                <a:solidFill>
                  <a:srgbClr val="C00000"/>
                </a:solidFill>
              </a:rPr>
              <a:t>$5000 </a:t>
            </a:r>
            <a:r>
              <a:rPr lang="en-AU" sz="3600" dirty="0" smtClean="0">
                <a:solidFill>
                  <a:srgbClr val="C00000"/>
                </a:solidFill>
              </a:rPr>
              <a:t>worth of software installed!!</a:t>
            </a:r>
          </a:p>
          <a:p>
            <a:pPr eaLnBrk="1" hangingPunct="1">
              <a:tabLst>
                <a:tab pos="900113" algn="l"/>
              </a:tabLst>
            </a:pPr>
            <a:r>
              <a:rPr lang="en-AU" sz="2400" dirty="0" smtClean="0">
                <a:solidFill>
                  <a:srgbClr val="FF9900"/>
                </a:solidFill>
              </a:rPr>
              <a:t>Full Microsoft Office software</a:t>
            </a:r>
          </a:p>
          <a:p>
            <a:pPr lvl="1" eaLnBrk="1" hangingPunct="1">
              <a:tabLst>
                <a:tab pos="900113" algn="l"/>
              </a:tabLst>
            </a:pPr>
            <a:r>
              <a:rPr lang="en-AU" sz="2400" dirty="0" smtClean="0"/>
              <a:t>Word, Excel, Access</a:t>
            </a:r>
          </a:p>
          <a:p>
            <a:pPr eaLnBrk="1" hangingPunct="1">
              <a:tabLst>
                <a:tab pos="900113" algn="l"/>
              </a:tabLst>
            </a:pPr>
            <a:r>
              <a:rPr lang="en-AU" sz="2400" dirty="0" smtClean="0">
                <a:solidFill>
                  <a:srgbClr val="FF9900"/>
                </a:solidFill>
              </a:rPr>
              <a:t>Adobe Suite software</a:t>
            </a:r>
          </a:p>
          <a:p>
            <a:pPr lvl="1" eaLnBrk="1" hangingPunct="1">
              <a:tabLst>
                <a:tab pos="900113" algn="l"/>
              </a:tabLst>
            </a:pPr>
            <a:r>
              <a:rPr lang="en-AU" sz="2400" dirty="0" smtClean="0"/>
              <a:t>Photoshop Elements, Premiere Elements</a:t>
            </a:r>
          </a:p>
          <a:p>
            <a:pPr eaLnBrk="1" hangingPunct="1">
              <a:tabLst>
                <a:tab pos="900113" algn="l"/>
              </a:tabLst>
            </a:pPr>
            <a:r>
              <a:rPr lang="en-AU" sz="2400" dirty="0" smtClean="0">
                <a:solidFill>
                  <a:srgbClr val="FF9900"/>
                </a:solidFill>
              </a:rPr>
              <a:t>Various other software for </a:t>
            </a:r>
          </a:p>
          <a:p>
            <a:pPr lvl="1" eaLnBrk="1" hangingPunct="1">
              <a:tabLst>
                <a:tab pos="900113" algn="l"/>
              </a:tabLst>
            </a:pPr>
            <a:r>
              <a:rPr lang="en-AU" sz="2000" dirty="0" smtClean="0"/>
              <a:t>Mathematics, Music, Geometry, Webcam video and still photos, Drawing, Google Earth, iTunes</a:t>
            </a:r>
          </a:p>
          <a:p>
            <a:pPr eaLnBrk="1" hangingPunct="1">
              <a:tabLst>
                <a:tab pos="900113" algn="l"/>
              </a:tabLst>
            </a:pPr>
            <a:r>
              <a:rPr lang="en-AU" sz="2400" dirty="0" smtClean="0">
                <a:solidFill>
                  <a:srgbClr val="FF9900"/>
                </a:solidFill>
              </a:rPr>
              <a:t>Protection:</a:t>
            </a:r>
          </a:p>
          <a:p>
            <a:pPr lvl="1" eaLnBrk="1" hangingPunct="1">
              <a:tabLst>
                <a:tab pos="900113" algn="l"/>
              </a:tabLst>
            </a:pPr>
            <a:r>
              <a:rPr lang="en-AU" sz="2000" dirty="0" smtClean="0"/>
              <a:t>Full Microsoft anti-virus and anti-spyware protection as well as  Blue Coat internet filtering</a:t>
            </a:r>
          </a:p>
          <a:p>
            <a:pPr eaLnBrk="1" hangingPunct="1">
              <a:tabLst>
                <a:tab pos="900113" algn="l"/>
              </a:tabLst>
            </a:pPr>
            <a:endParaRPr lang="en-AU" sz="2000" dirty="0" smtClean="0"/>
          </a:p>
          <a:p>
            <a:pPr eaLnBrk="1" hangingPunct="1">
              <a:tabLst>
                <a:tab pos="900113" algn="l"/>
              </a:tabLst>
            </a:pPr>
            <a:r>
              <a:rPr lang="en-AU" sz="2000" dirty="0" smtClean="0">
                <a:solidFill>
                  <a:srgbClr val="FFFF00"/>
                </a:solidFill>
              </a:rPr>
              <a:t>NOTE – non DER registered software can not be installed on the laptop</a:t>
            </a:r>
            <a:r>
              <a:rPr lang="en-AU" sz="1600" dirty="0" smtClean="0">
                <a:solidFill>
                  <a:srgbClr val="FFFF0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7188"/>
            <a:ext cx="8572500" cy="3262432"/>
          </a:xfrm>
          <a:prstGeom prst="rect">
            <a:avLst/>
          </a:prstGeom>
          <a:noFill/>
        </p:spPr>
        <p:txBody>
          <a:bodyPr>
            <a:spAutoFit/>
          </a:bodyPr>
          <a:lstStyle/>
          <a:p>
            <a:pPr>
              <a:defRPr/>
            </a:pPr>
            <a:r>
              <a:rPr lang="en-AU" sz="4400" dirty="0">
                <a:solidFill>
                  <a:schemeClr val="bg2">
                    <a:lumMod val="60000"/>
                    <a:lumOff val="40000"/>
                  </a:schemeClr>
                </a:solidFill>
              </a:rPr>
              <a:t>Students will be encouraged to:</a:t>
            </a:r>
          </a:p>
          <a:p>
            <a:pPr>
              <a:defRPr/>
            </a:pPr>
            <a:endParaRPr lang="en-AU" dirty="0"/>
          </a:p>
          <a:p>
            <a:pPr>
              <a:defRPr/>
            </a:pPr>
            <a:r>
              <a:rPr lang="en-AU" sz="2400" dirty="0" smtClean="0">
                <a:latin typeface="+mn-lt"/>
              </a:rPr>
              <a:t>• </a:t>
            </a:r>
            <a:r>
              <a:rPr lang="en-AU" sz="2400" dirty="0">
                <a:latin typeface="+mn-lt"/>
              </a:rPr>
              <a:t>Keep the laptop safe.</a:t>
            </a:r>
          </a:p>
          <a:p>
            <a:pPr>
              <a:defRPr/>
            </a:pPr>
            <a:r>
              <a:rPr lang="en-AU" sz="2400" dirty="0">
                <a:latin typeface="+mn-lt"/>
              </a:rPr>
              <a:t>• Take care when using and charging. Laptops  should not be placed on or under soft items such as pillows or on carpet, as this may cause the laptop to overheat and could result in damage. </a:t>
            </a:r>
          </a:p>
          <a:p>
            <a:pPr>
              <a:defRPr/>
            </a:pPr>
            <a:endParaRPr lang="en-AU" sz="2400" dirty="0">
              <a:latin typeface="+mn-lt"/>
            </a:endParaRPr>
          </a:p>
          <a:p>
            <a:pPr>
              <a:defRPr/>
            </a:pPr>
            <a:endParaRPr lang="en-AU" sz="2400" dirty="0">
              <a:latin typeface="+mn-lt"/>
            </a:endParaRPr>
          </a:p>
        </p:txBody>
      </p:sp>
      <p:pic>
        <p:nvPicPr>
          <p:cNvPr id="19460" name="Picture 3" descr="laptopcare.png"/>
          <p:cNvPicPr>
            <a:picLocks noChangeAspect="1"/>
          </p:cNvPicPr>
          <p:nvPr/>
        </p:nvPicPr>
        <p:blipFill>
          <a:blip r:embed="rId3" cstate="print"/>
          <a:srcRect/>
          <a:stretch>
            <a:fillRect/>
          </a:stretch>
        </p:blipFill>
        <p:spPr bwMode="auto">
          <a:xfrm>
            <a:off x="642910" y="3714752"/>
            <a:ext cx="3214687" cy="177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b="1" dirty="0" smtClean="0">
                <a:solidFill>
                  <a:schemeClr val="bg2">
                    <a:lumMod val="60000"/>
                    <a:lumOff val="40000"/>
                  </a:schemeClr>
                </a:solidFill>
              </a:rPr>
              <a:t>What if we already have a computer at home?</a:t>
            </a:r>
            <a:endParaRPr lang="en-AU" u="sng" dirty="0" smtClean="0"/>
          </a:p>
        </p:txBody>
      </p:sp>
      <p:sp>
        <p:nvSpPr>
          <p:cNvPr id="21507" name="Content Placeholder 2"/>
          <p:cNvSpPr>
            <a:spLocks noGrp="1"/>
          </p:cNvSpPr>
          <p:nvPr>
            <p:ph idx="1"/>
          </p:nvPr>
        </p:nvSpPr>
        <p:spPr>
          <a:xfrm>
            <a:off x="500034" y="1571612"/>
            <a:ext cx="8229600" cy="4525963"/>
          </a:xfrm>
        </p:spPr>
        <p:txBody>
          <a:bodyPr/>
          <a:lstStyle/>
          <a:p>
            <a:pPr>
              <a:buNone/>
              <a:defRPr/>
            </a:pPr>
            <a:r>
              <a:rPr lang="en-US" dirty="0" smtClean="0">
                <a:solidFill>
                  <a:schemeClr val="bg2">
                    <a:lumMod val="60000"/>
                    <a:lumOff val="40000"/>
                  </a:schemeClr>
                </a:solidFill>
              </a:rPr>
              <a:t> </a:t>
            </a:r>
            <a:r>
              <a:rPr lang="en-US" dirty="0" smtClean="0"/>
              <a:t/>
            </a:r>
            <a:br>
              <a:rPr lang="en-US" dirty="0" smtClean="0"/>
            </a:br>
            <a:r>
              <a:rPr lang="en-US" dirty="0" smtClean="0"/>
              <a:t>Students will be using their laptops </a:t>
            </a:r>
            <a:r>
              <a:rPr lang="en-US" dirty="0" smtClean="0">
                <a:solidFill>
                  <a:srgbClr val="FFFF00"/>
                </a:solidFill>
              </a:rPr>
              <a:t>in class each day </a:t>
            </a:r>
            <a:r>
              <a:rPr lang="en-US" dirty="0" smtClean="0"/>
              <a:t>and are expected to continue their work at home. They should continue working on their laptops at home using the same files and software they're using at school. Bringing the laptops to school each day with a fully charged battery the </a:t>
            </a:r>
            <a:r>
              <a:rPr lang="en-US" dirty="0" smtClean="0">
                <a:solidFill>
                  <a:srgbClr val="FFFF00"/>
                </a:solidFill>
              </a:rPr>
              <a:t>same as text books </a:t>
            </a:r>
            <a:r>
              <a:rPr lang="en-US" dirty="0" smtClean="0"/>
              <a:t>for class.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85728"/>
            <a:ext cx="8229600" cy="714397"/>
          </a:xfrm>
        </p:spPr>
        <p:txBody>
          <a:bodyPr/>
          <a:lstStyle/>
          <a:p>
            <a:pPr algn="l"/>
            <a:r>
              <a:rPr lang="en-US" b="1" dirty="0" smtClean="0">
                <a:solidFill>
                  <a:srgbClr val="558ED5"/>
                </a:solidFill>
              </a:rPr>
              <a:t>What happens if my child's laptop breaks? </a:t>
            </a:r>
          </a:p>
        </p:txBody>
      </p:sp>
      <p:sp>
        <p:nvSpPr>
          <p:cNvPr id="21507" name="Content Placeholder 2"/>
          <p:cNvSpPr>
            <a:spLocks noGrp="1"/>
          </p:cNvSpPr>
          <p:nvPr>
            <p:ph idx="1"/>
          </p:nvPr>
        </p:nvSpPr>
        <p:spPr>
          <a:xfrm>
            <a:off x="0" y="714375"/>
            <a:ext cx="5572125" cy="5340350"/>
          </a:xfrm>
        </p:spPr>
        <p:txBody>
          <a:bodyPr/>
          <a:lstStyle/>
          <a:p>
            <a:pPr>
              <a:buNone/>
            </a:pPr>
            <a:endParaRPr lang="en-US" dirty="0" smtClean="0"/>
          </a:p>
          <a:p>
            <a:pPr>
              <a:buNone/>
            </a:pPr>
            <a:r>
              <a:rPr lang="en-US" dirty="0" smtClean="0"/>
              <a:t>	Let the school TSO know as soon as possible. Laptops and batteries are covered by a manufacturer's warranty. The warranty covers manufacturer's defects and normal use of the laptop. It does </a:t>
            </a:r>
            <a:r>
              <a:rPr lang="en-US" dirty="0" smtClean="0">
                <a:solidFill>
                  <a:srgbClr val="FFFF00"/>
                </a:solidFill>
              </a:rPr>
              <a:t>not cover negligence, abuse, malicious or accidental damage.</a:t>
            </a:r>
          </a:p>
        </p:txBody>
      </p:sp>
      <p:pic>
        <p:nvPicPr>
          <p:cNvPr id="21508" name="Picture 4" descr="broken_laptop.jpg"/>
          <p:cNvPicPr>
            <a:picLocks noChangeAspect="1"/>
          </p:cNvPicPr>
          <p:nvPr/>
        </p:nvPicPr>
        <p:blipFill>
          <a:blip r:embed="rId3" cstate="print"/>
          <a:srcRect/>
          <a:stretch>
            <a:fillRect/>
          </a:stretch>
        </p:blipFill>
        <p:spPr bwMode="auto">
          <a:xfrm>
            <a:off x="5430838" y="3571875"/>
            <a:ext cx="3713162" cy="278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he Digital Education Revolution&amp;quot;&quot;/&gt;&lt;property id=&quot;20307&quot; value=&quot;273&quot;/&gt;&lt;/object&gt;&lt;object type=&quot;3&quot; unique_id=&quot;10006&quot;&gt;&lt;property id=&quot;20148&quot; value=&quot;5&quot;/&gt;&lt;property id=&quot;20300&quot; value=&quot;Slide 3 - &amp;quot;What’s happening at Killara HS..&amp;quot;&quot;/&gt;&lt;property id=&quot;20307&quot; value=&quot;258&quot;/&gt;&lt;/object&gt;&lt;object type=&quot;3&quot; unique_id=&quot;10008&quot;&gt;&lt;property id=&quot;20148&quot; value=&quot;5&quot;/&gt;&lt;property id=&quot;20300&quot; value=&quot;Slide 4 - &amp;quot;The Laptop&amp;quot;&quot;/&gt;&lt;property id=&quot;20307&quot; value=&quot;260&quot;/&gt;&lt;/object&gt;&lt;object type=&quot;3&quot; unique_id=&quot;10009&quot;&gt;&lt;property id=&quot;20148&quot; value=&quot;5&quot;/&gt;&lt;property id=&quot;20300&quot; value=&quot;Slide 5 - &amp;quot;Features of the Laptop (Hardware)&amp;#x0D;&amp;#x0A;&amp;quot;&quot;/&gt;&lt;property id=&quot;20307&quot; value=&quot;268&quot;/&gt;&lt;/object&gt;&lt;object type=&quot;3&quot; unique_id=&quot;10015&quot;&gt;&lt;property id=&quot;20148&quot; value=&quot;5&quot;/&gt;&lt;property id=&quot;20300&quot; value=&quot;Slide 8 - &amp;quot;What if we already have a computer at home?&amp;quot;&quot;/&gt;&lt;property id=&quot;20307&quot; value=&quot;261&quot;/&gt;&lt;/object&gt;&lt;object type=&quot;3&quot; unique_id=&quot;10016&quot;&gt;&lt;property id=&quot;20148&quot; value=&quot;5&quot;/&gt;&lt;property id=&quot;20300&quot; value=&quot;Slide 39 - &amp;quot;Our expectations&amp;quot;&quot;/&gt;&lt;property id=&quot;20307&quot; value=&quot;263&quot;/&gt;&lt;/object&gt;&lt;object type=&quot;3&quot; unique_id=&quot;10018&quot;&gt;&lt;property id=&quot;20148&quot; value=&quot;5&quot;/&gt;&lt;property id=&quot;20300&quot; value=&quot;Slide 6 - &amp;quot;Features of the Laptop (Software)&amp;#x0D;&amp;#x0A;&amp;quot;&quot;/&gt;&lt;property id=&quot;20307&quot; value=&quot;307&quot;/&gt;&lt;/object&gt;&lt;object type=&quot;3&quot; unique_id=&quot;10019&quot;&gt;&lt;property id=&quot;20148&quot; value=&quot;5&quot;/&gt;&lt;property id=&quot;20300&quot; value=&quot;Slide 7&quot;/&gt;&lt;property id=&quot;20307&quot; value=&quot;278&quot;/&gt;&lt;/object&gt;&lt;object type=&quot;3&quot; unique_id=&quot;10020&quot;&gt;&lt;property id=&quot;20148&quot; value=&quot;5&quot;/&gt;&lt;property id=&quot;20300&quot; value=&quot;Slide 9 - &amp;quot;What happens if my child's laptop breaks? &amp;quot;&quot;/&gt;&lt;property id=&quot;20307&quot; value=&quot;279&quot;/&gt;&lt;/object&gt;&lt;object type=&quot;3&quot; unique_id=&quot;10021&quot;&gt;&lt;property id=&quot;20148&quot; value=&quot;5&quot;/&gt;&lt;property id=&quot;20300&quot; value=&quot;Slide 10 - &amp;quot;What happens if the laptop is accidentally lost or damaged? &amp;quot;&quot;/&gt;&lt;property id=&quot;20307&quot; value=&quot;280&quot;/&gt;&lt;/object&gt;&lt;object type=&quot;3&quot; unique_id=&quot;10022&quot;&gt;&lt;property id=&quot;20148&quot; value=&quot;5&quot;/&gt;&lt;property id=&quot;20300&quot; value=&quot;Slide 11 - &amp;quot;What happens if the laptop is stolen or vandalised? &amp;quot;&quot;/&gt;&lt;property id=&quot;20307&quot; value=&quot;281&quot;/&gt;&lt;/object&gt;&lt;object type=&quot;3&quot; unique_id=&quot;10023&quot;&gt;&lt;property id=&quot;20148&quot; value=&quot;5&quot;/&gt;&lt;property id=&quot;20300&quot; value=&quot;Slide 12 - &amp;quot;If the broken/missing/stolen laptop is several years old will the replacement be a newer current model? &amp;quot;&quot;/&gt;&lt;property id=&quot;20307&quot; value=&quot;297&quot;/&gt;&lt;/object&gt;&lt;object type=&quot;3&quot; unique_id=&quot;10024&quot;&gt;&lt;property id=&quot;20148&quot; value=&quot;5&quot;/&gt;&lt;property id=&quot;20300&quot; value=&quot;Slide 13 - &amp;quot;If the laptop is lost, damaged or stolen, what will happen to my child's schoolwork? &amp;quot;&quot;/&gt;&lt;property id=&quot;20307&quot; value=&quot;282&quot;/&gt;&lt;/object&gt;&lt;object type=&quot;3&quot; unique_id=&quot;10025&quot;&gt;&lt;property id=&quot;20148&quot; value=&quot;5&quot;/&gt;&lt;property id=&quot;20300&quot; value=&quot;Slide 14 - &amp;quot;How should my child back up their work? &amp;quot;&quot;/&gt;&lt;property id=&quot;20307&quot; value=&quot;283&quot;/&gt;&lt;/object&gt;&lt;object type=&quot;3&quot; unique_id=&quot;10026&quot;&gt;&lt;property id=&quot;20148&quot; value=&quot;5&quot;/&gt;&lt;property id=&quot;20300&quot; value=&quot;Slide 15 - &amp;quot;What's to stop an unscrupulous student selling their laptop and then claiming it has been stolen? &amp;quot;&quot;/&gt;&lt;property id=&quot;20307&quot; value=&quot;284&quot;/&gt;&lt;/object&gt;&lt;object type=&quot;3&quot; unique_id=&quot;10027&quot;&gt;&lt;property id=&quot;20148&quot; value=&quot;5&quot;/&gt;&lt;property id=&quot;20300&quot; value=&quot;Slide 16 - &amp;quot;Will my child be safe carrying an expensive laptop to school? &amp;quot;&quot;/&gt;&lt;property id=&quot;20307&quot; value=&quot;286&quot;/&gt;&lt;/object&gt;&lt;object type=&quot;3&quot; unique_id=&quot;10028&quot;&gt;&lt;property id=&quot;20148&quot; value=&quot;5&quot;/&gt;&lt;property id=&quot;20300&quot; value=&quot;Slide 17 - &amp;quot;What happens if my child forgets to bring their laptop to school ?&amp;quot;&quot;/&gt;&lt;property id=&quot;20307&quot; value=&quot;287&quot;/&gt;&lt;/object&gt;&lt;object type=&quot;3&quot; unique_id=&quot;10029&quot;&gt;&lt;property id=&quot;20148&quot; value=&quot;5&quot;/&gt;&lt;property id=&quot;20300&quot; value=&quot;Slide 18 - &amp;quot;Can my child access the internet anywhere with their school laptop? &amp;quot;&quot;/&gt;&lt;property id=&quot;20307&quot; value=&quot;288&quot;/&gt;&lt;/object&gt;&lt;object type=&quot;3&quot; unique_id=&quot;10030&quot;&gt;&lt;property id=&quot;20148&quot; value=&quot;5&quot;/&gt;&lt;property id=&quot;20300&quot; value=&quot;Slide 19 - &amp;quot; Can my child access the internet at home with their school laptop? &amp;quot;&quot;/&gt;&lt;property id=&quot;20307&quot; value=&quot;289&quot;/&gt;&lt;/object&gt;&lt;object type=&quot;3&quot; unique_id=&quot;10031&quot;&gt;&lt;property id=&quot;20148&quot; value=&quot;5&quot;/&gt;&lt;property id=&quot;20300&quot; value=&quot;Slide 20 - &amp;quot;Is my child protected when using the internet at school? What about at home? &amp;quot;&quot;/&gt;&lt;property id=&quot;20307&quot; value=&quot;285&quot;/&gt;&lt;/object&gt;&lt;object type=&quot;3&quot; unique_id=&quot;10032&quot;&gt;&lt;property id=&quot;20148&quot; value=&quot;5&quot;/&gt;&lt;property id=&quot;20300&quot; value=&quot;Slide 21 - &amp;quot;What about cyber-bullying and internet chat room protection with the Laptop? &amp;quot;&quot;/&gt;&lt;property id=&quot;20307&quot; value=&quot;301&quot;/&gt;&lt;/object&gt;&lt;object type=&quot;3&quot; unique_id=&quot;10033&quot;&gt;&lt;property id=&quot;20148&quot; value=&quot;5&quot;/&gt;&lt;property id=&quot;20300&quot; value=&quot;Slide 22 - &amp;quot;All students are required to sign an Acceptable Use Agreement for school computer use&amp;quot;&quot;/&gt;&lt;property id=&quot;20307&quot; value=&quot;303&quot;/&gt;&lt;/object&gt;&lt;object type=&quot;3&quot; unique_id=&quot;10034&quot;&gt;&lt;property id=&quot;20148&quot; value=&quot;5&quot;/&gt;&lt;property id=&quot;20300&quot; value=&quot;Slide 23 - &amp;quot;Does my child actually own the laptop?&amp;quot;&quot;/&gt;&lt;property id=&quot;20307&quot; value=&quot;295&quot;/&gt;&lt;/object&gt;&lt;object type=&quot;3&quot; unique_id=&quot;10035&quot;&gt;&lt;property id=&quot;20148&quot; value=&quot;5&quot;/&gt;&lt;property id=&quot;20300&quot; value=&quot;Slide 24&quot;/&gt;&lt;property id=&quot;20307&quot; value=&quot;310&quot;/&gt;&lt;/object&gt;&lt;object type=&quot;3&quot; unique_id=&quot;10036&quot;&gt;&lt;property id=&quot;20148&quot; value=&quot;5&quot;/&gt;&lt;property id=&quot;20300&quot; value=&quot;Slide 25 - &amp;quot;Can my child customise the laptop?&amp;quot;&quot;/&gt;&lt;property id=&quot;20307&quot; value=&quot;309&quot;/&gt;&lt;/object&gt;&lt;object type=&quot;3&quot; unique_id=&quot;10037&quot;&gt;&lt;property id=&quot;20148&quot; value=&quot;5&quot;/&gt;&lt;property id=&quot;20300&quot; value=&quot;Slide 26 - &amp;quot;Is a laptop bag or case provided for protection of the laptop?&amp;quot;&quot;/&gt;&lt;property id=&quot;20307&quot; value=&quot;296&quot;/&gt;&lt;/object&gt;&lt;object type=&quot;3&quot; unique_id=&quot;10038&quot;&gt;&lt;property id=&quot;20148&quot; value=&quot;5&quot;/&gt;&lt;property id=&quot;20300&quot; value=&quot;Slide 27 - &amp;quot;What happens if other accessories such as the battery and power cords break or are lost?&amp;quot;&quot;/&gt;&lt;property id=&quot;20307&quot; value=&quot;290&quot;/&gt;&lt;/object&gt;&lt;object type=&quot;3&quot; unique_id=&quot;10039&quot;&gt;&lt;property id=&quot;20148&quot; value=&quot;5&quot;/&gt;&lt;property id=&quot;20300&quot; value=&quot;Slide 28 - &amp;quot;Under what circumstances will parents need to pay for repairs to or replacement of the laptop?&amp;quot;&quot;/&gt;&lt;property id=&quot;20307&quot; value=&quot;306&quot;/&gt;&lt;/object&gt;&lt;object type=&quot;3&quot; unique_id=&quot;10040&quot;&gt;&lt;property id=&quot;20148&quot; value=&quot;5&quot;/&gt;&lt;property id=&quot;20300&quot; value=&quot;Slide 29 - &amp;quot;Who will be available to help my child?&amp;quot;&quot;/&gt;&lt;property id=&quot;20307&quot; value=&quot;299&quot;/&gt;&lt;/object&gt;&lt;object type=&quot;3&quot; unique_id=&quot;10041&quot;&gt;&lt;property id=&quot;20148&quot; value=&quot;5&quot;/&gt;&lt;property id=&quot;20300&quot; value=&quot;Slide 30 - &amp;quot; TSO Support&amp;quot;&quot;/&gt;&lt;property id=&quot;20307&quot; value=&quot;292&quot;/&gt;&lt;/object&gt;&lt;object type=&quot;3&quot; unique_id=&quot;10042&quot;&gt;&lt;property id=&quot;20148&quot; value=&quot;5&quot;/&gt;&lt;property id=&quot;20300&quot; value=&quot;Slide 31 - &amp;quot; TSO Support&amp;quot;&quot;/&gt;&lt;property id=&quot;20307&quot; value=&quot;293&quot;/&gt;&lt;/object&gt;&lt;object type=&quot;3&quot; unique_id=&quot;10043&quot;&gt;&lt;property id=&quot;20148&quot; value=&quot;5&quot;/&gt;&lt;property id=&quot;20300&quot; value=&quot;Slide 32 - &amp;quot; TSO Support&amp;quot;&quot;/&gt;&lt;property id=&quot;20307&quot; value=&quot;308&quot;/&gt;&lt;/object&gt;&lt;object type=&quot;3&quot; unique_id=&quot;10044&quot;&gt;&lt;property id=&quot;20148&quot; value=&quot;5&quot;/&gt;&lt;property id=&quot;20300&quot; value=&quot;Slide 33 - &amp;quot;What will lessons be like with the laptops?&amp;quot;&quot;/&gt;&lt;property id=&quot;20307&quot; value=&quot;291&quot;/&gt;&lt;/object&gt;&lt;object type=&quot;3&quot; unique_id=&quot;10045&quot;&gt;&lt;property id=&quot;20148&quot; value=&quot;5&quot;/&gt;&lt;property id=&quot;20300&quot; value=&quot;Slide 34 - &amp;quot;If I buy a laptop from Harvey Norman can my child use it at school on the DER wireless network?&amp;quot;&quot;/&gt;&lt;property id=&quot;20307&quot; value=&quot;304&quot;/&gt;&lt;/object&gt;&lt;object type=&quot;3&quot; unique_id=&quot;10046&quot;&gt;&lt;property id=&quot;20148&quot; value=&quot;5&quot;/&gt;&lt;property id=&quot;20300&quot; value=&quot;Slide 35 - &amp;quot;Externally purchased laptops&amp;quot;&quot;/&gt;&lt;property id=&quot;20307&quot; value=&quot;305&quot;/&gt;&lt;/object&gt;&lt;object type=&quot;3&quot; unique_id=&quot;10047&quot;&gt;&lt;property id=&quot;20148&quot; value=&quot;5&quot;/&gt;&lt;property id=&quot;20300&quot; value=&quot;Slide 36 - &amp;quot;What you need to do&amp;quot;&quot;/&gt;&lt;property id=&quot;20307&quot; value=&quot;311&quot;/&gt;&lt;/object&gt;&lt;object type=&quot;3&quot; unique_id=&quot;10048&quot;&gt;&lt;property id=&quot;20148&quot; value=&quot;5&quot;/&gt;&lt;property id=&quot;20300&quot; value=&quot;Slide 37 - &amp;quot;What you need to do...continued&amp;quot;&quot;/&gt;&lt;property id=&quot;20307&quot; value=&quot;294&quot;/&gt;&lt;/object&gt;&lt;object type=&quot;3&quot; unique_id=&quot;10049&quot;&gt;&lt;property id=&quot;20148&quot; value=&quot;5&quot;/&gt;&lt;property id=&quot;20300&quot; value=&quot;Slide 38 - &amp;quot;Access to and the use of the laptop is a student privilege and not a right…&amp;quot;&quot;/&gt;&lt;property id=&quot;20307&quot; value=&quot;31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3288</TotalTime>
  <Words>1708</Words>
  <Application>Microsoft Office PowerPoint</Application>
  <PresentationFormat>On-screen Show (4:3)</PresentationFormat>
  <Paragraphs>171</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The Digital Education Revolution</vt:lpstr>
      <vt:lpstr>What’s happening at Killara HS..</vt:lpstr>
      <vt:lpstr>The Laptop</vt:lpstr>
      <vt:lpstr>Features of the Laptop (Hardware) </vt:lpstr>
      <vt:lpstr>Features of the Laptop (Software) </vt:lpstr>
      <vt:lpstr>Slide 7</vt:lpstr>
      <vt:lpstr>What if we already have a computer at home?</vt:lpstr>
      <vt:lpstr>What happens if my child's laptop breaks? </vt:lpstr>
      <vt:lpstr>What happens if the laptop is accidentally lost or damaged? </vt:lpstr>
      <vt:lpstr>What happens if the laptop is stolen or vandalised? </vt:lpstr>
      <vt:lpstr>If the broken/missing/stolen laptop is several years old will the replacement be a newer current model? </vt:lpstr>
      <vt:lpstr>If the laptop is lost, damaged or stolen, what will happen to my child's schoolwork? </vt:lpstr>
      <vt:lpstr>How should my child back up their work? </vt:lpstr>
      <vt:lpstr>What's to stop an unscrupulous student selling their laptop and then claiming it has been stolen? </vt:lpstr>
      <vt:lpstr>Will my child be safe carrying an expensive laptop to school? </vt:lpstr>
      <vt:lpstr>What happens if my child forgets to bring their laptop to school ?</vt:lpstr>
      <vt:lpstr>Can my child access the internet anywhere with their school laptop? </vt:lpstr>
      <vt:lpstr> Can my child access the internet at home with their school laptop? </vt:lpstr>
      <vt:lpstr>Is my child protected when using the internet at school? What about at home? </vt:lpstr>
      <vt:lpstr>What about cyber-bullying and internet chat room protection with the Laptop? </vt:lpstr>
      <vt:lpstr>All students are required to sign an Acceptable Use Agreement for school computer use</vt:lpstr>
      <vt:lpstr>Does my child actually own the laptop?</vt:lpstr>
      <vt:lpstr>Slide 24</vt:lpstr>
      <vt:lpstr>Can my child customise the laptop?</vt:lpstr>
      <vt:lpstr>Is a laptop bag or case provided for protection of the laptop?</vt:lpstr>
      <vt:lpstr>What happens if other accessories such as the battery and power cords break or are lost?</vt:lpstr>
      <vt:lpstr>Under what circumstances will parents need to pay for repairs to or replacement of the laptop?</vt:lpstr>
      <vt:lpstr>Who will be available to help my child?</vt:lpstr>
      <vt:lpstr> TSO Support</vt:lpstr>
      <vt:lpstr> TSO Support</vt:lpstr>
      <vt:lpstr> TSO Support</vt:lpstr>
      <vt:lpstr>What will lessons be like with the laptops?</vt:lpstr>
      <vt:lpstr>If I buy a laptop from Harvey Norman can my child use it at school on the DER wireless network?</vt:lpstr>
      <vt:lpstr>Externally purchased laptops</vt:lpstr>
      <vt:lpstr>What you need to do</vt:lpstr>
      <vt:lpstr>What you need to do...continued</vt:lpstr>
      <vt:lpstr>Access to and the use of the laptop is a student privilege and not a right…</vt:lpstr>
      <vt:lpstr>Our expectations</vt:lpstr>
    </vt:vector>
  </TitlesOfParts>
  <Company>DET 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MWATSON8</dc:creator>
  <cp:lastModifiedBy>RKIRBYSHIRE</cp:lastModifiedBy>
  <cp:revision>290</cp:revision>
  <dcterms:created xsi:type="dcterms:W3CDTF">2009-08-06T09:46:44Z</dcterms:created>
  <dcterms:modified xsi:type="dcterms:W3CDTF">2010-04-22T11:55:35Z</dcterms:modified>
</cp:coreProperties>
</file>