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3" r:id="rId5"/>
    <p:sldId id="266" r:id="rId6"/>
    <p:sldId id="267" r:id="rId7"/>
    <p:sldId id="264" r:id="rId8"/>
    <p:sldId id="265" r:id="rId9"/>
    <p:sldId id="268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4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18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1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3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6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9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98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84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6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63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0397-3750-47AA-83AD-50FDA1F7F68F}" type="datetimeFigureOut">
              <a:rPr lang="en-AU" smtClean="0"/>
              <a:t>1/03/2017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6589-A9E5-40B0-83DE-A5F3FBAEE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4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illarahighschool.edu.a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illara-h.school@det.nsw.edu.au" TargetMode="External"/><Relationship Id="rId4" Type="http://schemas.openxmlformats.org/officeDocument/2006/relationships/hyperlink" Target="http://www.killara-h.schools.nsw.edu.a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:\Teacher\Fac_Folders\Photographs\2014 Promo photographs\Play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401" y="0"/>
            <a:ext cx="10109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5753" y="5013176"/>
            <a:ext cx="4537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99FF66"/>
                </a:solidFill>
                <a:latin typeface="Cambria" panose="02040503050406030204" pitchFamily="18" charset="0"/>
              </a:rPr>
              <a:t>Welcome Year 7 families</a:t>
            </a:r>
            <a:endParaRPr lang="en-AU" sz="4800" dirty="0">
              <a:solidFill>
                <a:srgbClr val="99FF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30" y="33265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 &amp; C 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Vice President 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Megan Guenther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652" y="1268760"/>
            <a:ext cx="7013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ambria" panose="02040503050406030204" pitchFamily="18" charset="0"/>
              </a:rPr>
              <a:t>P &amp; C meetings are held twice a term, generally on the third Wednesday of each month, commencing at 7.00pm in the Staff Common Room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433090"/>
            <a:ext cx="37716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8000"/>
                </a:solidFill>
                <a:latin typeface="Cambria" panose="02040503050406030204" pitchFamily="18" charset="0"/>
              </a:rPr>
              <a:t>Term 1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February </a:t>
            </a:r>
            <a:r>
              <a:rPr lang="en-AU" sz="2400" dirty="0" smtClean="0">
                <a:latin typeface="Cambria" panose="02040503050406030204" pitchFamily="18" charset="0"/>
              </a:rPr>
              <a:t>15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March </a:t>
            </a:r>
            <a:r>
              <a:rPr lang="en-AU" sz="2400" dirty="0" smtClean="0">
                <a:latin typeface="Cambria" panose="02040503050406030204" pitchFamily="18" charset="0"/>
              </a:rPr>
              <a:t>15</a:t>
            </a:r>
          </a:p>
          <a:p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solidFill>
                  <a:srgbClr val="008000"/>
                </a:solidFill>
                <a:latin typeface="Cambria" panose="02040503050406030204" pitchFamily="18" charset="0"/>
              </a:rPr>
              <a:t>Term 2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May </a:t>
            </a:r>
            <a:r>
              <a:rPr lang="en-AU" sz="2400" dirty="0" smtClean="0">
                <a:latin typeface="Cambria" panose="02040503050406030204" pitchFamily="18" charset="0"/>
              </a:rPr>
              <a:t>17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June </a:t>
            </a:r>
            <a:r>
              <a:rPr lang="en-AU" sz="2400" dirty="0" smtClean="0">
                <a:latin typeface="Cambria" panose="02040503050406030204" pitchFamily="18" charset="0"/>
              </a:rPr>
              <a:t>21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080947" y="3433091"/>
            <a:ext cx="3800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Term </a:t>
            </a:r>
            <a:r>
              <a:rPr lang="en-AU" sz="2400" dirty="0">
                <a:solidFill>
                  <a:srgbClr val="008000"/>
                </a:solidFill>
                <a:latin typeface="Cambria" panose="02040503050406030204" pitchFamily="18" charset="0"/>
              </a:rPr>
              <a:t>3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August </a:t>
            </a:r>
            <a:r>
              <a:rPr lang="en-AU" sz="2400" dirty="0" smtClean="0">
                <a:latin typeface="Cambria" panose="02040503050406030204" pitchFamily="18" charset="0"/>
              </a:rPr>
              <a:t>16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September </a:t>
            </a:r>
            <a:r>
              <a:rPr lang="en-AU" sz="2400" dirty="0" smtClean="0">
                <a:latin typeface="Cambria" panose="02040503050406030204" pitchFamily="18" charset="0"/>
              </a:rPr>
              <a:t>13</a:t>
            </a:r>
          </a:p>
          <a:p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solidFill>
                  <a:srgbClr val="008000"/>
                </a:solidFill>
                <a:latin typeface="Cambria" panose="02040503050406030204" pitchFamily="18" charset="0"/>
              </a:rPr>
              <a:t>Term 4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October </a:t>
            </a:r>
            <a:r>
              <a:rPr lang="en-AU" sz="2400" dirty="0" smtClean="0">
                <a:latin typeface="Cambria" panose="02040503050406030204" pitchFamily="18" charset="0"/>
              </a:rPr>
              <a:t>18</a:t>
            </a:r>
            <a:r>
              <a:rPr lang="en-AU" sz="2400" dirty="0">
                <a:latin typeface="Cambria" panose="02040503050406030204" pitchFamily="18" charset="0"/>
              </a:rPr>
              <a:t/>
            </a:r>
            <a:br>
              <a:rPr lang="en-AU" sz="2400" dirty="0">
                <a:latin typeface="Cambria" panose="02040503050406030204" pitchFamily="18" charset="0"/>
              </a:rPr>
            </a:br>
            <a:r>
              <a:rPr lang="en-AU" sz="2400" dirty="0">
                <a:latin typeface="Cambria" panose="02040503050406030204" pitchFamily="18" charset="0"/>
              </a:rPr>
              <a:t>Wednesday, November </a:t>
            </a:r>
            <a:r>
              <a:rPr lang="en-AU" sz="2400" dirty="0" smtClean="0">
                <a:latin typeface="Cambria" panose="02040503050406030204" pitchFamily="18" charset="0"/>
              </a:rPr>
              <a:t>15</a:t>
            </a:r>
            <a:endParaRPr lang="en-A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pic>
        <p:nvPicPr>
          <p:cNvPr id="10244" name="Picture 4" descr="https://letstalkaboutscience.files.wordpress.com/2014/02/colorful_question_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00" y="548680"/>
            <a:ext cx="3349830" cy="48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There is no need to photograph this presentation – it can be found on the KHS website </a:t>
            </a:r>
            <a:r>
              <a:rPr lang="en-AU" sz="2800" dirty="0" smtClean="0">
                <a:solidFill>
                  <a:srgbClr val="FF0000"/>
                </a:solidFill>
                <a:latin typeface="Cambria" panose="02040503050406030204" pitchFamily="18" charset="0"/>
                <a:sym typeface="Wingdings"/>
              </a:rPr>
              <a:t> School Years  Year 7  Families Evening Feb 2017</a:t>
            </a:r>
            <a:endParaRPr lang="en-AU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120680" cy="423852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806460">
            <a:off x="1547039" y="5533001"/>
            <a:ext cx="713115" cy="10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Arrow 5"/>
          <p:cNvSpPr/>
          <p:nvPr/>
        </p:nvSpPr>
        <p:spPr>
          <a:xfrm rot="11830767">
            <a:off x="5614896" y="3621047"/>
            <a:ext cx="2781280" cy="11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79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371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Principal – Jane Dennett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402" y="98072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Some  answers to possibly FAQs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395" y="162880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We are working with </a:t>
            </a:r>
            <a:r>
              <a:rPr lang="en-AU" sz="2800" dirty="0" err="1" smtClean="0">
                <a:latin typeface="Cambria" panose="02040503050406030204" pitchFamily="18" charset="0"/>
              </a:rPr>
              <a:t>Transdev</a:t>
            </a:r>
            <a:r>
              <a:rPr lang="en-AU" sz="2800" dirty="0" smtClean="0">
                <a:latin typeface="Cambria" panose="02040503050406030204" pitchFamily="18" charset="0"/>
              </a:rPr>
              <a:t> continually to improve bus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000" y="258908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An acronym guide can be found on the KHS website: School years </a:t>
            </a:r>
            <a:r>
              <a:rPr lang="en-AU" sz="2800" dirty="0" smtClean="0">
                <a:latin typeface="Cambria" panose="02040503050406030204" pitchFamily="18" charset="0"/>
                <a:sym typeface="Wingdings"/>
              </a:rPr>
              <a:t> Year 7  What does that stand for?</a:t>
            </a:r>
            <a:endParaRPr lang="en-AU" sz="2800" dirty="0" smtClean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402" y="4077072"/>
            <a:ext cx="7538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It is really important to know that we are zero tolerance on violence of any kind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000" y="5229200"/>
            <a:ext cx="7553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We simply don’t have enough power points to allow BYOD charging </a:t>
            </a:r>
            <a:r>
              <a:rPr lang="en-AU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23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Year 7 Deputy Principal – Carla Marchesin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33" y="1484784"/>
            <a:ext cx="8643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" panose="02040503050406030204" pitchFamily="18" charset="0"/>
              </a:rPr>
              <a:t>Facebook: </a:t>
            </a:r>
            <a:r>
              <a:rPr lang="en-AU" sz="2800" dirty="0" smtClean="0">
                <a:latin typeface="Cambria" panose="02040503050406030204" pitchFamily="18" charset="0"/>
                <a:hlinkClick r:id="rId3"/>
              </a:rPr>
              <a:t>https://www.facebook.com/killarahighschool.edu.au/</a:t>
            </a:r>
            <a:endParaRPr lang="en-AU" sz="2800" dirty="0" smtClean="0">
              <a:latin typeface="Cambria" panose="02040503050406030204" pitchFamily="18" charset="0"/>
            </a:endParaRP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r>
              <a:rPr lang="en-AU" sz="2800" dirty="0" smtClean="0">
                <a:latin typeface="Cambria" panose="02040503050406030204" pitchFamily="18" charset="0"/>
              </a:rPr>
              <a:t>KHS website: </a:t>
            </a:r>
          </a:p>
          <a:p>
            <a:r>
              <a:rPr lang="en-AU" sz="2800" dirty="0" smtClean="0">
                <a:latin typeface="Cambria" panose="02040503050406030204" pitchFamily="18" charset="0"/>
                <a:hlinkClick r:id="rId4"/>
              </a:rPr>
              <a:t>http://www.killara-h.schools.nsw.edu.au/</a:t>
            </a:r>
            <a:endParaRPr lang="en-AU" sz="2800" dirty="0" smtClean="0">
              <a:latin typeface="Cambria" panose="02040503050406030204" pitchFamily="18" charset="0"/>
            </a:endParaRP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r>
              <a:rPr lang="en-AU" sz="2800" dirty="0" smtClean="0">
                <a:latin typeface="Cambria" panose="02040503050406030204" pitchFamily="18" charset="0"/>
              </a:rPr>
              <a:t>Email: </a:t>
            </a:r>
          </a:p>
          <a:p>
            <a:r>
              <a:rPr lang="en-AU" sz="2800" dirty="0" smtClean="0">
                <a:effectLst/>
                <a:latin typeface="Cambria" panose="02040503050406030204" pitchFamily="18" charset="0"/>
                <a:hlinkClick r:id="rId5"/>
              </a:rPr>
              <a:t>killara-h.school@det.nsw.edu.au</a:t>
            </a:r>
            <a:r>
              <a:rPr lang="en-AU" sz="2800" dirty="0" smtClean="0">
                <a:effectLst/>
                <a:latin typeface="Cambria" panose="02040503050406030204" pitchFamily="18" charset="0"/>
              </a:rPr>
              <a:t> </a:t>
            </a:r>
          </a:p>
          <a:p>
            <a:endParaRPr lang="en-AU" sz="2800" dirty="0" smtClean="0">
              <a:effectLst/>
              <a:latin typeface="Cambria" panose="02040503050406030204" pitchFamily="18" charset="0"/>
            </a:endParaRPr>
          </a:p>
          <a:p>
            <a:r>
              <a:rPr lang="en-AU" sz="2800" dirty="0" smtClean="0">
                <a:latin typeface="Cambria" panose="02040503050406030204" pitchFamily="18" charset="0"/>
              </a:rPr>
              <a:t>Phone:  9498 3722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23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Year 7 Deputy Principal – Carla Marchesin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33" y="1484784"/>
            <a:ext cx="8643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mbria" panose="02040503050406030204" pitchFamily="18" charset="0"/>
              </a:rPr>
              <a:t>Student Progress Review Meeting 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smtClean="0">
                <a:latin typeface="Cambria" panose="02040503050406030204" pitchFamily="18" charset="0"/>
              </a:rPr>
              <a:t>Wednesday 29 </a:t>
            </a:r>
            <a:r>
              <a:rPr lang="en-AU" sz="2800" dirty="0" smtClean="0">
                <a:latin typeface="Cambria" panose="02040503050406030204" pitchFamily="18" charset="0"/>
              </a:rPr>
              <a:t>March (Week 10) in the Kerrabee Hall</a:t>
            </a:r>
          </a:p>
          <a:p>
            <a:endParaRPr lang="en-AU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5 minute interviews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Appointments made online – email will be sent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Longer interviews can be held at other times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23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Year 7 Deputy Principal – Carla Marchesin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33" y="1484784"/>
            <a:ext cx="8643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mbria" panose="02040503050406030204" pitchFamily="18" charset="0"/>
              </a:rPr>
              <a:t>Interim Reports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Issued in late March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They will indicate if an interview is required, requested or optional</a:t>
            </a:r>
          </a:p>
          <a:p>
            <a:pPr algn="ctr"/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23" y="1166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Stage 4 Head Teacher – Julie Phelan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33" y="1484784"/>
            <a:ext cx="8643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Attendance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Diaries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Homework</a:t>
            </a:r>
          </a:p>
          <a:p>
            <a:endParaRPr lang="en-AU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mbria" panose="02040503050406030204" pitchFamily="18" charset="0"/>
              </a:rPr>
              <a:t>Assessments and Examinations – note that all assessments are on the school calendar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Teacher\Fac_Folders\KHS OFFICIAL STATIONERY\KHS Logo green - horizonta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6343754"/>
            <a:ext cx="302361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323" y="572776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>
              <a:solidFill>
                <a:srgbClr val="008000"/>
              </a:solidFill>
            </a:endParaRPr>
          </a:p>
          <a:p>
            <a:r>
              <a:rPr lang="en-AU" sz="1500" dirty="0" smtClean="0">
                <a:solidFill>
                  <a:srgbClr val="008000"/>
                </a:solidFill>
              </a:rPr>
              <a:t>__________________________________________________________________________________________</a:t>
            </a:r>
            <a:endParaRPr lang="en-AU" sz="15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23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Head Teacher Student Wellbeing – </a:t>
            </a:r>
          </a:p>
          <a:p>
            <a:pPr algn="ctr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Clair-Louise Schofield (Rel.)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Home Groups, Prefects and Peer Support </a:t>
            </a:r>
            <a:endParaRPr lang="en-AU" sz="2800" dirty="0">
              <a:latin typeface="Cambria" panose="02040503050406030204" pitchFamily="18" charset="0"/>
            </a:endParaRPr>
          </a:p>
          <a:p>
            <a:pPr lvl="0"/>
            <a:endParaRPr lang="en-US" sz="2800" dirty="0" smtClean="0">
              <a:latin typeface="Cambria" panose="0204050305040603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Illness </a:t>
            </a:r>
            <a:r>
              <a:rPr lang="en-US" sz="2800" dirty="0">
                <a:latin typeface="Cambria" panose="02040503050406030204" pitchFamily="18" charset="0"/>
              </a:rPr>
              <a:t>at </a:t>
            </a:r>
            <a:r>
              <a:rPr lang="en-US" sz="2800" dirty="0" smtClean="0">
                <a:latin typeface="Cambria" panose="02040503050406030204" pitchFamily="18" charset="0"/>
              </a:rPr>
              <a:t>school – always report to the office</a:t>
            </a:r>
          </a:p>
          <a:p>
            <a:pPr lvl="0"/>
            <a:endParaRPr lang="en-US" sz="2800" dirty="0">
              <a:latin typeface="Cambria" panose="0204050305040603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mbria" panose="02040503050406030204" pitchFamily="18" charset="0"/>
              </a:rPr>
              <a:t>Honour</a:t>
            </a:r>
            <a:r>
              <a:rPr lang="en-US" sz="2800" dirty="0" smtClean="0">
                <a:latin typeface="Cambria" panose="02040503050406030204" pitchFamily="18" charset="0"/>
              </a:rPr>
              <a:t> System</a:t>
            </a:r>
            <a:endParaRPr lang="en-AU" sz="2800" dirty="0">
              <a:latin typeface="Cambria" panose="02040503050406030204" pitchFamily="18" charset="0"/>
            </a:endParaRPr>
          </a:p>
          <a:p>
            <a:pPr lvl="0"/>
            <a:endParaRPr lang="en-US" sz="2800" dirty="0" smtClean="0">
              <a:latin typeface="Cambria" panose="0204050305040603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Level </a:t>
            </a:r>
            <a:r>
              <a:rPr lang="en-US" sz="2800" dirty="0">
                <a:latin typeface="Cambria" panose="02040503050406030204" pitchFamily="18" charset="0"/>
              </a:rPr>
              <a:t>and Discipline </a:t>
            </a:r>
            <a:r>
              <a:rPr lang="en-US" sz="2800" dirty="0" smtClean="0">
                <a:latin typeface="Cambria" panose="02040503050406030204" pitchFamily="18" charset="0"/>
              </a:rPr>
              <a:t>system: </a:t>
            </a:r>
          </a:p>
          <a:p>
            <a:pPr lvl="0"/>
            <a:r>
              <a:rPr lang="en-US" sz="2800" dirty="0">
                <a:latin typeface="Cambria" panose="02040503050406030204" pitchFamily="18" charset="0"/>
                <a:sym typeface="Wingdings"/>
              </a:rPr>
              <a:t>	</a:t>
            </a:r>
            <a:r>
              <a:rPr lang="en-US" sz="2800" i="1" dirty="0" smtClean="0">
                <a:latin typeface="Cambria" panose="02040503050406030204" pitchFamily="18" charset="0"/>
                <a:sym typeface="Wingdings"/>
              </a:rPr>
              <a:t>KHS website:</a:t>
            </a:r>
            <a:r>
              <a:rPr lang="en-AU" sz="2800" i="1" dirty="0">
                <a:latin typeface="Cambria" panose="02040503050406030204" pitchFamily="18" charset="0"/>
                <a:sym typeface="Wingdings"/>
              </a:rPr>
              <a:t> </a:t>
            </a:r>
            <a:r>
              <a:rPr lang="en-AU" sz="2800" i="1" dirty="0" smtClean="0">
                <a:latin typeface="Cambria" panose="02040503050406030204" pitchFamily="18" charset="0"/>
                <a:sym typeface="Wingdings"/>
              </a:rPr>
              <a:t>Our School Rules &amp; 	policies Discipline &amp; Effective Learning</a:t>
            </a:r>
          </a:p>
          <a:p>
            <a:pPr lvl="0"/>
            <a:r>
              <a:rPr lang="en-AU" sz="2800" dirty="0">
                <a:latin typeface="Cambria" panose="02040503050406030204" pitchFamily="18" charset="0"/>
                <a:sym typeface="Wingdings"/>
              </a:rPr>
              <a:t>	</a:t>
            </a:r>
            <a:endParaRPr lang="en-AU" sz="2800" dirty="0" smtClean="0">
              <a:latin typeface="Cambria" panose="02040503050406030204" pitchFamily="18" charset="0"/>
              <a:sym typeface="Wingdings"/>
            </a:endParaRPr>
          </a:p>
          <a:p>
            <a:pPr lvl="0"/>
            <a:r>
              <a:rPr lang="en-AU" sz="2800" dirty="0">
                <a:latin typeface="Cambria" panose="02040503050406030204" pitchFamily="18" charset="0"/>
                <a:sym typeface="Wingdings"/>
              </a:rPr>
              <a:t>	</a:t>
            </a:r>
            <a:r>
              <a:rPr lang="en-AU" sz="2800" dirty="0" smtClean="0">
                <a:latin typeface="Cambria" panose="02040503050406030204" pitchFamily="18" charset="0"/>
                <a:sym typeface="Wingdings"/>
              </a:rPr>
              <a:t>or in the School Diary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52438"/>
            <a:ext cx="8602663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62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298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Dennett, Jane</dc:creator>
  <cp:lastModifiedBy>Dennett, Jane</cp:lastModifiedBy>
  <cp:revision>18</cp:revision>
  <dcterms:created xsi:type="dcterms:W3CDTF">2017-02-26T22:19:08Z</dcterms:created>
  <dcterms:modified xsi:type="dcterms:W3CDTF">2017-02-28T20:48:47Z</dcterms:modified>
</cp:coreProperties>
</file>